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74_C5740736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6"/>
  </p:notesMasterIdLst>
  <p:handoutMasterIdLst>
    <p:handoutMasterId r:id="rId67"/>
  </p:handoutMasterIdLst>
  <p:sldIdLst>
    <p:sldId id="348" r:id="rId2"/>
    <p:sldId id="349" r:id="rId3"/>
    <p:sldId id="352" r:id="rId4"/>
    <p:sldId id="351" r:id="rId5"/>
    <p:sldId id="360" r:id="rId6"/>
    <p:sldId id="361" r:id="rId7"/>
    <p:sldId id="362" r:id="rId8"/>
    <p:sldId id="363" r:id="rId9"/>
    <p:sldId id="353" r:id="rId10"/>
    <p:sldId id="354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2" r:id="rId20"/>
    <p:sldId id="355" r:id="rId21"/>
    <p:sldId id="356" r:id="rId22"/>
    <p:sldId id="373" r:id="rId23"/>
    <p:sldId id="375" r:id="rId24"/>
    <p:sldId id="374" r:id="rId25"/>
    <p:sldId id="376" r:id="rId26"/>
    <p:sldId id="377" r:id="rId27"/>
    <p:sldId id="378" r:id="rId28"/>
    <p:sldId id="379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411" r:id="rId42"/>
    <p:sldId id="398" r:id="rId43"/>
    <p:sldId id="406" r:id="rId44"/>
    <p:sldId id="409" r:id="rId45"/>
    <p:sldId id="407" r:id="rId46"/>
    <p:sldId id="410" r:id="rId47"/>
    <p:sldId id="393" r:id="rId48"/>
    <p:sldId id="394" r:id="rId49"/>
    <p:sldId id="395" r:id="rId50"/>
    <p:sldId id="396" r:id="rId51"/>
    <p:sldId id="397" r:id="rId52"/>
    <p:sldId id="357" r:id="rId53"/>
    <p:sldId id="358" r:id="rId54"/>
    <p:sldId id="416" r:id="rId55"/>
    <p:sldId id="399" r:id="rId56"/>
    <p:sldId id="400" r:id="rId57"/>
    <p:sldId id="401" r:id="rId58"/>
    <p:sldId id="402" r:id="rId59"/>
    <p:sldId id="403" r:id="rId60"/>
    <p:sldId id="404" r:id="rId61"/>
    <p:sldId id="359" r:id="rId62"/>
    <p:sldId id="417" r:id="rId63"/>
    <p:sldId id="418" r:id="rId64"/>
    <p:sldId id="350" r:id="rId65"/>
  </p:sldIdLst>
  <p:sldSz cx="12192000" cy="6858000"/>
  <p:notesSz cx="6997700" cy="9283700"/>
  <p:embeddedFontLst>
    <p:embeddedFont>
      <p:font typeface="본고딕 KR Regular" panose="020B0600000101010101" charset="-127"/>
      <p:regular r:id="rId68"/>
    </p:embeddedFont>
    <p:embeddedFont>
      <p:font typeface="Amaranth" panose="020B0600000101010101" charset="0"/>
      <p:regular r:id="rId69"/>
      <p:bold r:id="rId70"/>
      <p:boldItalic r:id="rId71"/>
    </p:embeddedFont>
    <p:embeddedFont>
      <p:font typeface="Britannic Bold" panose="020B0903060703020204" pitchFamily="34" charset="0"/>
      <p:regular r:id="rId72"/>
    </p:embeddedFont>
    <p:embeddedFont>
      <p:font typeface="Cambria Math" panose="02040503050406030204" pitchFamily="18" charset="0"/>
      <p:regular r:id="rId73"/>
    </p:embeddedFont>
    <p:embeddedFont>
      <p:font typeface="Consolas" panose="020B0609020204030204" pitchFamily="49" charset="0"/>
      <p:regular r:id="rId74"/>
      <p:bold r:id="rId75"/>
      <p:italic r:id="rId76"/>
      <p:boldItalic r:id="rId77"/>
    </p:embeddedFont>
    <p:embeddedFont>
      <p:font typeface="Ubuntu Condensed" panose="020B0600000101010101" charset="0"/>
      <p:regular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DCDD95D-F2B1-48F1-AD1B-CF083E66BACC}">
          <p14:sldIdLst>
            <p14:sldId id="348"/>
            <p14:sldId id="349"/>
          </p14:sldIdLst>
        </p14:section>
        <p14:section name="5.1" id="{E6A89F8D-CA52-4802-A7E6-27E71238FC48}">
          <p14:sldIdLst>
            <p14:sldId id="352"/>
            <p14:sldId id="351"/>
            <p14:sldId id="360"/>
            <p14:sldId id="361"/>
            <p14:sldId id="362"/>
            <p14:sldId id="363"/>
          </p14:sldIdLst>
        </p14:section>
        <p14:section name="5.2" id="{6C4C411E-7157-4CD6-B050-07BEA50AE5FF}">
          <p14:sldIdLst>
            <p14:sldId id="353"/>
            <p14:sldId id="354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  <p14:section name="5.3" id="{A558C8B9-1129-45B6-BD91-D1E45D9F90B5}">
          <p14:sldIdLst>
            <p14:sldId id="355"/>
            <p14:sldId id="356"/>
            <p14:sldId id="373"/>
            <p14:sldId id="375"/>
            <p14:sldId id="374"/>
            <p14:sldId id="376"/>
            <p14:sldId id="377"/>
            <p14:sldId id="378"/>
            <p14:sldId id="379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11"/>
            <p14:sldId id="398"/>
            <p14:sldId id="406"/>
            <p14:sldId id="409"/>
            <p14:sldId id="407"/>
            <p14:sldId id="410"/>
            <p14:sldId id="393"/>
            <p14:sldId id="394"/>
            <p14:sldId id="395"/>
            <p14:sldId id="396"/>
            <p14:sldId id="397"/>
          </p14:sldIdLst>
        </p14:section>
        <p14:section name="5.4" id="{35C73530-24E0-4CCF-AF64-1BF143C1C949}">
          <p14:sldIdLst>
            <p14:sldId id="357"/>
            <p14:sldId id="358"/>
            <p14:sldId id="416"/>
            <p14:sldId id="399"/>
            <p14:sldId id="400"/>
            <p14:sldId id="401"/>
            <p14:sldId id="402"/>
            <p14:sldId id="403"/>
            <p14:sldId id="404"/>
          </p14:sldIdLst>
        </p14:section>
        <p14:section name="conclusion" id="{3E6F1EC7-2842-4249-8A72-81A7741469B8}">
          <p14:sldIdLst>
            <p14:sldId id="359"/>
            <p14:sldId id="417"/>
            <p14:sldId id="418"/>
            <p14:sldId id="350"/>
          </p14:sldIdLst>
        </p14:section>
        <p14:section name="Appendix" id="{ABF7D046-169A-4A24-A3E0-B4812D8D524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414EF8-D2FF-4D8C-C10C-BCEB628AFBCC}" name="손수민" initials="손" userId="손수민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1D9"/>
    <a:srgbClr val="DDB0FF"/>
    <a:srgbClr val="99E3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166" autoAdjust="0"/>
  </p:normalViewPr>
  <p:slideViewPr>
    <p:cSldViewPr snapToGrid="0">
      <p:cViewPr varScale="1">
        <p:scale>
          <a:sx n="62" d="100"/>
          <a:sy n="62" d="100"/>
        </p:scale>
        <p:origin x="145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comments/modernComment_174_C57407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D28ECEC-6A02-4FAC-847B-4799ED308771}" authorId="{A5414EF8-D2FF-4D8C-C10C-BCEB628AFBCC}" created="2022-03-01T14:48:21.660">
    <pc:sldMkLst xmlns:pc="http://schemas.microsoft.com/office/powerpoint/2013/main/command">
      <pc:docMk/>
      <pc:sldMk cId="3312715574" sldId="372"/>
    </pc:sldMkLst>
    <p188:txBody>
      <a:bodyPr/>
      <a:lstStyle/>
      <a:p>
        <a:r>
          <a:rPr lang="ko-KR" altLang="en-US"/>
          <a:t>이유를 모르겠음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3/1/2022</a:t>
            </a:fld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2022-03-01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End system</a:t>
            </a:r>
            <a:r>
              <a:rPr lang="ko-KR" altLang="en-US"/>
              <a:t>의 </a:t>
            </a:r>
            <a:r>
              <a:rPr lang="en-US" altLang="ko-KR"/>
              <a:t>link layer</a:t>
            </a:r>
            <a:r>
              <a:rPr lang="ko-KR" altLang="en-US"/>
              <a:t>에 </a:t>
            </a:r>
            <a:r>
              <a:rPr lang="ko-KR" altLang="en-US" err="1"/>
              <a:t>포커싱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98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https://talkingaboutme.tistory.com/entry/Signal-Frequency-Division-Multiplexing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232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따라서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Channel Partitioning </a:t>
            </a:r>
            <a:r>
              <a:rPr lang="ko-KR" altLang="en-US" b="0" i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방법은 네트워크에 있는 기기의 숫자가 정해져 있고</a:t>
            </a:r>
            <a:r>
              <a:rPr lang="en-US" altLang="ko-KR" b="0" i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각각 처리량이 많을 때</a:t>
            </a:r>
            <a:r>
              <a:rPr lang="en-US" altLang="ko-KR" b="0" i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유용한 프로토콜이라고 할 수 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116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Get through </a:t>
            </a:r>
            <a:r>
              <a:rPr lang="ko-KR" altLang="en-US"/>
              <a:t>통과하다 빠져나가다</a:t>
            </a:r>
            <a:endParaRPr lang="en-US" altLang="ko-KR"/>
          </a:p>
          <a:p>
            <a:r>
              <a:rPr lang="en-US" altLang="ko-KR"/>
              <a:t>Retransmit</a:t>
            </a:r>
            <a:r>
              <a:rPr lang="ko-KR" altLang="en-US"/>
              <a:t>이 바로 되는 게 아니고</a:t>
            </a:r>
            <a:r>
              <a:rPr lang="en-US" altLang="ko-KR"/>
              <a:t>, random delay</a:t>
            </a:r>
            <a:r>
              <a:rPr lang="ko-KR" altLang="en-US"/>
              <a:t>를 거쳐서 한다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이게</a:t>
            </a:r>
            <a:r>
              <a:rPr lang="en-US" altLang="ko-KR"/>
              <a:t> </a:t>
            </a:r>
            <a:r>
              <a:rPr lang="ko-KR" altLang="en-US"/>
              <a:t>결국에는 노드마다 다른 </a:t>
            </a:r>
            <a:r>
              <a:rPr lang="en-US" altLang="ko-KR"/>
              <a:t>delay</a:t>
            </a:r>
            <a:r>
              <a:rPr lang="ko-KR" altLang="en-US"/>
              <a:t>를 가지고 보내지게 될 거니까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서로 시간 차를 두고 보내지게 되는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670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Refrain </a:t>
            </a:r>
            <a:r>
              <a:rPr lang="ko-KR" altLang="en-US"/>
              <a:t>그만두다</a:t>
            </a:r>
            <a:endParaRPr lang="en-US" altLang="ko-KR"/>
          </a:p>
          <a:p>
            <a:r>
              <a:rPr lang="en-US" altLang="ko-KR"/>
              <a:t>P</a:t>
            </a:r>
            <a:r>
              <a:rPr lang="ko-KR" altLang="en-US"/>
              <a:t>의 확률로 보낸다고 하면</a:t>
            </a:r>
            <a:r>
              <a:rPr lang="en-US" altLang="ko-KR"/>
              <a:t>, 1-p</a:t>
            </a:r>
            <a:r>
              <a:rPr lang="ko-KR" altLang="en-US"/>
              <a:t>의 확률로 안 보낼 수도 있는 것</a:t>
            </a:r>
            <a:endParaRPr lang="en-US" altLang="ko-KR"/>
          </a:p>
          <a:p>
            <a:r>
              <a:rPr lang="ko-KR" altLang="en-US"/>
              <a:t>성공하기 위해서는 </a:t>
            </a:r>
            <a:r>
              <a:rPr lang="en-US" altLang="ko-KR"/>
              <a:t>1</a:t>
            </a:r>
            <a:r>
              <a:rPr lang="ko-KR" altLang="en-US"/>
              <a:t>개는 보내야 하고</a:t>
            </a:r>
            <a:r>
              <a:rPr lang="en-US" altLang="ko-KR"/>
              <a:t>, </a:t>
            </a:r>
            <a:r>
              <a:rPr lang="ko-KR" altLang="en-US"/>
              <a:t>나머지는 모두 안 보내야 하니까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68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828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Interval</a:t>
            </a:r>
            <a:r>
              <a:rPr lang="ko-KR" altLang="en-US"/>
              <a:t> 설정이 적절하게 되어야 하는게</a:t>
            </a:r>
            <a:r>
              <a:rPr lang="en-US" altLang="ko-KR"/>
              <a:t>,</a:t>
            </a:r>
          </a:p>
          <a:p>
            <a:r>
              <a:rPr lang="en-US" altLang="ko-KR"/>
              <a:t>- </a:t>
            </a:r>
            <a:r>
              <a:rPr lang="ko-KR" altLang="en-US"/>
              <a:t>너무 작으면 </a:t>
            </a:r>
            <a:r>
              <a:rPr lang="en-US" altLang="ko-KR"/>
              <a:t>colliding</a:t>
            </a:r>
            <a:r>
              <a:rPr lang="ko-KR" altLang="en-US"/>
              <a:t>이 자주 발생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너무 크면 </a:t>
            </a:r>
            <a:r>
              <a:rPr lang="en-US" altLang="ko-KR"/>
              <a:t>node</a:t>
            </a:r>
            <a:r>
              <a:rPr lang="ko-KR" altLang="en-US"/>
              <a:t>가 오래 기다려야 하니까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733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Prop: </a:t>
            </a:r>
            <a:r>
              <a:rPr lang="ko-KR" altLang="en-US"/>
              <a:t>두 </a:t>
            </a:r>
            <a:r>
              <a:rPr lang="en-US" altLang="ko-KR"/>
              <a:t>adapter </a:t>
            </a:r>
            <a:r>
              <a:rPr lang="ko-KR" altLang="en-US"/>
              <a:t>사이에 </a:t>
            </a:r>
            <a:r>
              <a:rPr lang="en-US" altLang="ko-KR"/>
              <a:t>propagate</a:t>
            </a:r>
            <a:r>
              <a:rPr lang="ko-KR" altLang="en-US"/>
              <a:t>하는 데 걸리는 최대 시간</a:t>
            </a:r>
            <a:endParaRPr lang="en-US" altLang="ko-KR"/>
          </a:p>
          <a:p>
            <a:r>
              <a:rPr lang="en-US" altLang="ko-KR"/>
              <a:t>Trans: maximum </a:t>
            </a:r>
            <a:r>
              <a:rPr lang="ko-KR" altLang="en-US"/>
              <a:t>크기의 </a:t>
            </a:r>
            <a:r>
              <a:rPr lang="en-US" altLang="ko-KR"/>
              <a:t>frame </a:t>
            </a:r>
            <a:r>
              <a:rPr lang="ko-KR" altLang="en-US"/>
              <a:t>보는데 걸리는 시간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911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Polling: </a:t>
            </a:r>
            <a:r>
              <a:rPr lang="ko-KR" altLang="en-US"/>
              <a:t>정기적으로 정보를 수집하는 걸 말함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 err="1"/>
              <a:t>나한테</a:t>
            </a:r>
            <a:r>
              <a:rPr lang="ko-KR" altLang="en-US"/>
              <a:t> 데이터 </a:t>
            </a:r>
            <a:r>
              <a:rPr lang="ko-KR" altLang="en-US" err="1"/>
              <a:t>보낼래</a:t>
            </a:r>
            <a:r>
              <a:rPr lang="en-US" altLang="ko-KR"/>
              <a:t>? Call </a:t>
            </a:r>
            <a:r>
              <a:rPr lang="ko-KR" altLang="en-US"/>
              <a:t>던져서 </a:t>
            </a:r>
            <a:r>
              <a:rPr lang="ko-KR" altLang="en-US" err="1"/>
              <a:t>보내게하는</a:t>
            </a:r>
            <a:r>
              <a:rPr lang="ko-KR" altLang="en-US"/>
              <a:t> 걸 말함</a:t>
            </a:r>
            <a:endParaRPr lang="en-US" altLang="ko-KR"/>
          </a:p>
          <a:p>
            <a:r>
              <a:rPr lang="en-US" altLang="ko-KR"/>
              <a:t>Round robin </a:t>
            </a:r>
            <a:r>
              <a:rPr lang="en-US" altLang="ko-KR" err="1"/>
              <a:t>fashio</a:t>
            </a:r>
            <a:r>
              <a:rPr lang="ko-KR" altLang="en-US"/>
              <a:t>으로 동작을 </a:t>
            </a:r>
            <a:r>
              <a:rPr lang="ko-KR" altLang="en-US" err="1"/>
              <a:t>한다는게</a:t>
            </a:r>
            <a:r>
              <a:rPr lang="en-US" altLang="ko-KR"/>
              <a:t>,</a:t>
            </a:r>
          </a:p>
          <a:p>
            <a:r>
              <a:rPr lang="en-US" altLang="ko-KR"/>
              <a:t>Master</a:t>
            </a:r>
            <a:r>
              <a:rPr lang="ko-KR" altLang="en-US"/>
              <a:t>가 </a:t>
            </a:r>
            <a:r>
              <a:rPr lang="en-US" altLang="ko-KR"/>
              <a:t>1</a:t>
            </a:r>
            <a:r>
              <a:rPr lang="ko-KR" altLang="en-US"/>
              <a:t>번 </a:t>
            </a:r>
            <a:r>
              <a:rPr lang="ko-KR" altLang="en-US" err="1"/>
              <a:t>노드한테</a:t>
            </a:r>
            <a:r>
              <a:rPr lang="ko-KR" altLang="en-US"/>
              <a:t> 얼마까지 보낼 수 있다고 알리면</a:t>
            </a:r>
            <a:r>
              <a:rPr lang="en-US" altLang="ko-KR"/>
              <a:t>, </a:t>
            </a:r>
            <a:r>
              <a:rPr lang="ko-KR" altLang="en-US"/>
              <a:t>노드 </a:t>
            </a:r>
            <a:r>
              <a:rPr lang="en-US" altLang="ko-KR"/>
              <a:t>1</a:t>
            </a:r>
            <a:r>
              <a:rPr lang="ko-KR" altLang="en-US"/>
              <a:t>이 </a:t>
            </a:r>
            <a:r>
              <a:rPr lang="en-US" altLang="ko-KR"/>
              <a:t>frame</a:t>
            </a:r>
            <a:r>
              <a:rPr lang="ko-KR" altLang="en-US"/>
              <a:t>들을 보냄</a:t>
            </a:r>
            <a:endParaRPr lang="en-US" altLang="ko-KR"/>
          </a:p>
          <a:p>
            <a:r>
              <a:rPr lang="ko-KR" altLang="en-US"/>
              <a:t>그 후에</a:t>
            </a:r>
            <a:r>
              <a:rPr lang="en-US" altLang="ko-KR"/>
              <a:t>, </a:t>
            </a:r>
            <a:r>
              <a:rPr lang="ko-KR" altLang="en-US"/>
              <a:t>노드 </a:t>
            </a:r>
            <a:r>
              <a:rPr lang="en-US" altLang="ko-KR"/>
              <a:t>2</a:t>
            </a:r>
            <a:r>
              <a:rPr lang="ko-KR" altLang="en-US"/>
              <a:t>한테 얼마까지 보낼 수 있다고 하면</a:t>
            </a:r>
            <a:r>
              <a:rPr lang="en-US" altLang="ko-KR"/>
              <a:t>, </a:t>
            </a:r>
            <a:r>
              <a:rPr lang="ko-KR" altLang="en-US"/>
              <a:t>또 노드 </a:t>
            </a:r>
            <a:r>
              <a:rPr lang="en-US" altLang="ko-KR"/>
              <a:t>2</a:t>
            </a:r>
            <a:r>
              <a:rPr lang="ko-KR" altLang="en-US"/>
              <a:t>가 </a:t>
            </a:r>
            <a:r>
              <a:rPr lang="en-US" altLang="ko-KR"/>
              <a:t>frame</a:t>
            </a:r>
            <a:r>
              <a:rPr lang="ko-KR" altLang="en-US"/>
              <a:t>을 보냄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115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 </a:t>
            </a:r>
            <a:r>
              <a:rPr lang="en-US" altLang="ko-KR"/>
              <a:t>fixed order</a:t>
            </a:r>
            <a:r>
              <a:rPr lang="ko-KR" altLang="en-US" err="1"/>
              <a:t>라는게</a:t>
            </a:r>
            <a:r>
              <a:rPr lang="en-US" altLang="ko-KR"/>
              <a:t>, 1</a:t>
            </a:r>
            <a:r>
              <a:rPr lang="ko-KR" altLang="en-US"/>
              <a:t>은 반드시 </a:t>
            </a:r>
            <a:r>
              <a:rPr lang="en-US" altLang="ko-KR"/>
              <a:t>2</a:t>
            </a:r>
            <a:r>
              <a:rPr lang="ko-KR" altLang="en-US"/>
              <a:t>에게 </a:t>
            </a:r>
            <a:r>
              <a:rPr lang="en-US" altLang="ko-KR"/>
              <a:t>token</a:t>
            </a:r>
            <a:r>
              <a:rPr lang="ko-KR" altLang="en-US"/>
              <a:t>을 </a:t>
            </a:r>
            <a:r>
              <a:rPr lang="ko-KR" altLang="en-US" err="1"/>
              <a:t>보내야하고</a:t>
            </a:r>
            <a:r>
              <a:rPr lang="en-US" altLang="ko-KR"/>
              <a:t>, 2</a:t>
            </a:r>
            <a:r>
              <a:rPr lang="ko-KR" altLang="en-US"/>
              <a:t>는 </a:t>
            </a:r>
            <a:r>
              <a:rPr lang="en-US" altLang="ko-KR"/>
              <a:t>3</a:t>
            </a:r>
            <a:r>
              <a:rPr lang="ko-KR" altLang="en-US"/>
              <a:t>에게 </a:t>
            </a:r>
            <a:r>
              <a:rPr lang="ko-KR" altLang="en-US" err="1"/>
              <a:t>보내야하고</a:t>
            </a:r>
            <a:r>
              <a:rPr lang="en-US" altLang="ko-KR"/>
              <a:t>, </a:t>
            </a:r>
            <a:r>
              <a:rPr lang="ko-KR" altLang="en-US"/>
              <a:t>이렇게 정해진 순서를 말함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729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FDM</a:t>
            </a:r>
            <a:r>
              <a:rPr lang="ko-KR" altLang="en-US"/>
              <a:t>이용해서 </a:t>
            </a:r>
            <a:r>
              <a:rPr lang="en-US" altLang="ko-KR"/>
              <a:t>downstream/upstream segment </a:t>
            </a:r>
            <a:r>
              <a:rPr lang="ko-KR" altLang="en-US"/>
              <a:t>나눔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en-US" altLang="ko-KR"/>
              <a:t>downstream: 6MHZ / upstream 6.4MHz</a:t>
            </a:r>
          </a:p>
          <a:p>
            <a:pPr marL="0" indent="0">
              <a:buFontTx/>
              <a:buNone/>
            </a:pPr>
            <a:r>
              <a:rPr lang="en-US" altLang="ko-KR"/>
              <a:t>Downstream</a:t>
            </a:r>
            <a:r>
              <a:rPr lang="ko-KR" altLang="en-US"/>
              <a:t>에서는 </a:t>
            </a:r>
            <a:r>
              <a:rPr lang="en-US" altLang="ko-KR"/>
              <a:t>multiple access problem</a:t>
            </a:r>
            <a:r>
              <a:rPr lang="ko-KR" altLang="en-US"/>
              <a:t>이 발생하지 않음</a:t>
            </a: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Upstream</a:t>
            </a:r>
            <a:r>
              <a:rPr lang="ko-KR" altLang="en-US"/>
              <a:t>에서는 여러 개의 </a:t>
            </a:r>
            <a:r>
              <a:rPr lang="en-US" altLang="ko-KR"/>
              <a:t>modem</a:t>
            </a:r>
            <a:r>
              <a:rPr lang="ko-KR" altLang="en-US"/>
              <a:t>이 같은 </a:t>
            </a:r>
            <a:r>
              <a:rPr lang="en-US" altLang="ko-KR"/>
              <a:t>upstream channel</a:t>
            </a:r>
            <a:r>
              <a:rPr lang="ko-KR" altLang="en-US"/>
              <a:t>을 공유하기 때문에 </a:t>
            </a:r>
            <a:r>
              <a:rPr lang="en-US" altLang="ko-KR"/>
              <a:t>collision</a:t>
            </a:r>
            <a:r>
              <a:rPr lang="ko-KR" altLang="en-US"/>
              <a:t>이 발생할 수 있음</a:t>
            </a:r>
            <a:endParaRPr lang="en-US" altLang="ko-KR"/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Permission</a:t>
            </a:r>
            <a:r>
              <a:rPr lang="ko-KR" altLang="en-US"/>
              <a:t>을 주는 방식은 </a:t>
            </a:r>
            <a:r>
              <a:rPr lang="en-US" altLang="ko-KR"/>
              <a:t>MAP message</a:t>
            </a:r>
            <a:r>
              <a:rPr lang="ko-KR" altLang="en-US"/>
              <a:t>를 </a:t>
            </a:r>
            <a:r>
              <a:rPr lang="en-US" altLang="ko-KR"/>
              <a:t>downstream</a:t>
            </a:r>
            <a:r>
              <a:rPr lang="ko-KR" altLang="en-US"/>
              <a:t>에 보냄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76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507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FDM</a:t>
            </a:r>
            <a:r>
              <a:rPr lang="ko-KR" altLang="en-US"/>
              <a:t>이용해서 </a:t>
            </a:r>
            <a:r>
              <a:rPr lang="en-US" altLang="ko-KR"/>
              <a:t>downstream/upstream segment </a:t>
            </a:r>
            <a:r>
              <a:rPr lang="ko-KR" altLang="en-US"/>
              <a:t>나눔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en-US" altLang="ko-KR"/>
              <a:t>downstream: 6MHZ / upstream 6.4MHz</a:t>
            </a:r>
          </a:p>
          <a:p>
            <a:pPr marL="0" indent="0">
              <a:buFontTx/>
              <a:buNone/>
            </a:pPr>
            <a:r>
              <a:rPr lang="en-US" altLang="ko-KR"/>
              <a:t>Downstream</a:t>
            </a:r>
            <a:r>
              <a:rPr lang="ko-KR" altLang="en-US"/>
              <a:t>에서는 </a:t>
            </a:r>
            <a:r>
              <a:rPr lang="en-US" altLang="ko-KR"/>
              <a:t>multiple access problem</a:t>
            </a:r>
            <a:r>
              <a:rPr lang="ko-KR" altLang="en-US"/>
              <a:t>이 발생하지 않음</a:t>
            </a: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Upstream</a:t>
            </a:r>
            <a:r>
              <a:rPr lang="ko-KR" altLang="en-US"/>
              <a:t>에서는 여러 개의 </a:t>
            </a:r>
            <a:r>
              <a:rPr lang="en-US" altLang="ko-KR"/>
              <a:t>modem</a:t>
            </a:r>
            <a:r>
              <a:rPr lang="ko-KR" altLang="en-US"/>
              <a:t>이 같은 </a:t>
            </a:r>
            <a:r>
              <a:rPr lang="en-US" altLang="ko-KR"/>
              <a:t>upstream channel</a:t>
            </a:r>
            <a:r>
              <a:rPr lang="ko-KR" altLang="en-US"/>
              <a:t>을 공유하기 때문에 </a:t>
            </a:r>
            <a:r>
              <a:rPr lang="en-US" altLang="ko-KR"/>
              <a:t>collision</a:t>
            </a:r>
            <a:r>
              <a:rPr lang="ko-KR" altLang="en-US"/>
              <a:t>이 발생할 수 있음</a:t>
            </a:r>
            <a:endParaRPr lang="en-US" altLang="ko-KR"/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Permission</a:t>
            </a:r>
            <a:r>
              <a:rPr lang="ko-KR" altLang="en-US"/>
              <a:t>을 주는 방식은 </a:t>
            </a:r>
            <a:r>
              <a:rPr lang="en-US" altLang="ko-KR"/>
              <a:t>MAP message</a:t>
            </a:r>
            <a:r>
              <a:rPr lang="ko-KR" altLang="en-US"/>
              <a:t>를 </a:t>
            </a:r>
            <a:r>
              <a:rPr lang="en-US" altLang="ko-KR"/>
              <a:t>downstream</a:t>
            </a:r>
            <a:r>
              <a:rPr lang="ko-KR" altLang="en-US"/>
              <a:t>에 보냄</a:t>
            </a:r>
            <a:endParaRPr lang="en-US" altLang="ko-KR"/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Defer = </a:t>
            </a:r>
            <a:r>
              <a:rPr lang="ko-KR" altLang="en-US"/>
              <a:t>미루다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384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Flat structure</a:t>
            </a:r>
            <a:r>
              <a:rPr lang="ko-KR" altLang="en-US"/>
              <a:t>는 </a:t>
            </a:r>
            <a:r>
              <a:rPr lang="en-US" altLang="ko-KR"/>
              <a:t>hierarchy</a:t>
            </a:r>
            <a:r>
              <a:rPr lang="ko-KR" altLang="en-US"/>
              <a:t>를 가지는 것과 대비대는 특성임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171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MAC</a:t>
            </a:r>
            <a:r>
              <a:rPr lang="ko-KR" altLang="en-US"/>
              <a:t> </a:t>
            </a:r>
            <a:r>
              <a:rPr lang="en-US" altLang="ko-KR"/>
              <a:t>address </a:t>
            </a:r>
            <a:r>
              <a:rPr lang="ko-KR" altLang="en-US"/>
              <a:t>얻는 방식</a:t>
            </a:r>
            <a:endParaRPr lang="en-US" altLang="ko-KR"/>
          </a:p>
          <a:p>
            <a:r>
              <a:rPr lang="en-US" altLang="ko-KR"/>
              <a:t>- Sending</a:t>
            </a:r>
            <a:r>
              <a:rPr lang="ko-KR" altLang="en-US"/>
              <a:t> </a:t>
            </a:r>
            <a:r>
              <a:rPr lang="en-US" altLang="ko-KR"/>
              <a:t>host</a:t>
            </a:r>
            <a:r>
              <a:rPr lang="ko-KR" altLang="en-US"/>
              <a:t>가 </a:t>
            </a:r>
            <a:r>
              <a:rPr lang="en-US" altLang="ko-KR"/>
              <a:t>ARP module</a:t>
            </a:r>
            <a:r>
              <a:rPr lang="ko-KR" altLang="en-US"/>
              <a:t>에 </a:t>
            </a:r>
            <a:r>
              <a:rPr lang="en-US" altLang="ko-KR"/>
              <a:t>destination IP </a:t>
            </a:r>
            <a:r>
              <a:rPr lang="ko-KR" altLang="en-US"/>
              <a:t>얹어서 물어보면</a:t>
            </a:r>
            <a:r>
              <a:rPr lang="en-US" altLang="ko-KR"/>
              <a:t>, MAC </a:t>
            </a:r>
            <a:r>
              <a:rPr lang="ko-KR" altLang="en-US"/>
              <a:t>주소 반환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77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설명 다하고</a:t>
            </a:r>
            <a:r>
              <a:rPr lang="en-US" altLang="ko-KR"/>
              <a:t>, </a:t>
            </a:r>
            <a:r>
              <a:rPr lang="ko-KR" altLang="en-US"/>
              <a:t>어떻게 </a:t>
            </a:r>
            <a:r>
              <a:rPr lang="en-US" altLang="ko-KR"/>
              <a:t>MAC </a:t>
            </a:r>
            <a:r>
              <a:rPr lang="ko-KR" altLang="en-US"/>
              <a:t>주소 얻는지 예시 설명</a:t>
            </a:r>
            <a:endParaRPr lang="en-US" altLang="ko-KR"/>
          </a:p>
          <a:p>
            <a:r>
              <a:rPr lang="en-US" altLang="ko-KR"/>
              <a:t>1. ARP </a:t>
            </a:r>
            <a:r>
              <a:rPr lang="ko-KR" altLang="en-US"/>
              <a:t>쿼리가 서브넷에 있는 모든 어댑터에게 보내짐</a:t>
            </a:r>
            <a:endParaRPr lang="en-US" altLang="ko-KR"/>
          </a:p>
          <a:p>
            <a:r>
              <a:rPr lang="en-US" altLang="ko-KR"/>
              <a:t>2. </a:t>
            </a:r>
            <a:r>
              <a:rPr lang="ko-KR" altLang="en-US"/>
              <a:t>각 어댑터는 </a:t>
            </a:r>
            <a:r>
              <a:rPr lang="en-US" altLang="ko-KR"/>
              <a:t>ARP </a:t>
            </a:r>
            <a:r>
              <a:rPr lang="ko-KR" altLang="en-US"/>
              <a:t>패킷을 </a:t>
            </a:r>
            <a:r>
              <a:rPr lang="en-US" altLang="ko-KR"/>
              <a:t>ARP </a:t>
            </a:r>
            <a:r>
              <a:rPr lang="ko-KR" altLang="en-US"/>
              <a:t>모듈로 올려 보낸 다음</a:t>
            </a:r>
            <a:r>
              <a:rPr lang="en-US" altLang="ko-KR"/>
              <a:t>, destination IP </a:t>
            </a:r>
            <a:r>
              <a:rPr lang="ko-KR" altLang="en-US"/>
              <a:t>주소와 매칭되는지 확인</a:t>
            </a:r>
            <a:endParaRPr lang="en-US" altLang="ko-KR"/>
          </a:p>
          <a:p>
            <a:r>
              <a:rPr lang="en-US" altLang="ko-KR"/>
              <a:t>3. </a:t>
            </a:r>
            <a:r>
              <a:rPr lang="ko-KR" altLang="en-US"/>
              <a:t>매칭되면 </a:t>
            </a:r>
            <a:r>
              <a:rPr lang="en-US" altLang="ko-KR"/>
              <a:t>MAC </a:t>
            </a:r>
            <a:r>
              <a:rPr lang="ko-KR" altLang="en-US"/>
              <a:t>주소 알려주고</a:t>
            </a:r>
            <a:r>
              <a:rPr lang="en-US" altLang="ko-KR"/>
              <a:t>,</a:t>
            </a:r>
          </a:p>
          <a:p>
            <a:r>
              <a:rPr lang="en-US" altLang="ko-KR"/>
              <a:t>4. ARP</a:t>
            </a:r>
            <a:r>
              <a:rPr lang="ko-KR" altLang="en-US"/>
              <a:t> </a:t>
            </a:r>
            <a:r>
              <a:rPr lang="en-US" altLang="ko-KR"/>
              <a:t>table</a:t>
            </a:r>
            <a:r>
              <a:rPr lang="ko-KR" altLang="en-US"/>
              <a:t> 업데이트하고</a:t>
            </a:r>
            <a:endParaRPr lang="en-US" altLang="ko-KR"/>
          </a:p>
          <a:p>
            <a:r>
              <a:rPr lang="en-US" altLang="ko-KR"/>
              <a:t>5. </a:t>
            </a:r>
            <a:r>
              <a:rPr lang="ko-KR" altLang="en-US"/>
              <a:t>이제 그러면 </a:t>
            </a:r>
            <a:r>
              <a:rPr lang="en-US" altLang="ko-KR"/>
              <a:t>sender</a:t>
            </a:r>
            <a:r>
              <a:rPr lang="ko-KR" altLang="en-US"/>
              <a:t>가 원하는 대로 보낼 수 있게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08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사이라고 생각할 수 있는 이유가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en-US" altLang="ko-KR"/>
              <a:t>Link layer frame</a:t>
            </a:r>
            <a:r>
              <a:rPr lang="ko-KR" altLang="en-US"/>
              <a:t>으로 감싸니까</a:t>
            </a:r>
            <a:r>
              <a:rPr lang="en-US" altLang="ko-KR"/>
              <a:t>, link layer </a:t>
            </a:r>
            <a:r>
              <a:rPr lang="ko-KR" altLang="en-US"/>
              <a:t>위에 있다고 볼 수도 있지만</a:t>
            </a:r>
            <a:r>
              <a:rPr lang="en-US" altLang="ko-KR"/>
              <a:t>,</a:t>
            </a:r>
          </a:p>
          <a:p>
            <a:pPr marL="171450" indent="-171450">
              <a:buFontTx/>
              <a:buChar char="-"/>
            </a:pPr>
            <a:r>
              <a:rPr lang="ko-KR" altLang="en-US"/>
              <a:t>또 </a:t>
            </a:r>
            <a:r>
              <a:rPr lang="en-US" altLang="ko-KR"/>
              <a:t>ARP</a:t>
            </a:r>
            <a:r>
              <a:rPr lang="ko-KR" altLang="en-US"/>
              <a:t> </a:t>
            </a:r>
            <a:r>
              <a:rPr lang="en-US" altLang="ko-KR"/>
              <a:t>packet</a:t>
            </a:r>
            <a:r>
              <a:rPr lang="ko-KR" altLang="en-US"/>
              <a:t> 자체에 </a:t>
            </a:r>
            <a:r>
              <a:rPr lang="en-US" altLang="ko-KR"/>
              <a:t>link layer address </a:t>
            </a:r>
            <a:r>
              <a:rPr lang="ko-KR" altLang="en-US"/>
              <a:t>같은 필드 포함하니까 어떻게 보면 </a:t>
            </a:r>
            <a:r>
              <a:rPr lang="en-US" altLang="ko-KR"/>
              <a:t>link layer protocol</a:t>
            </a:r>
            <a:r>
              <a:rPr lang="ko-KR" altLang="en-US"/>
              <a:t>이라고 할 수도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116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222.222.222.222</a:t>
            </a:r>
            <a:r>
              <a:rPr lang="ko-KR" altLang="en-US"/>
              <a:t>의 </a:t>
            </a:r>
            <a:r>
              <a:rPr lang="en-US" altLang="ko-KR"/>
              <a:t>MAC </a:t>
            </a:r>
            <a:r>
              <a:rPr lang="ko-KR" altLang="en-US"/>
              <a:t>주소를 바로 사용하지 않는 것에 주의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 err="1"/>
              <a:t>왜냐</a:t>
            </a:r>
            <a:r>
              <a:rPr lang="en-US" altLang="ko-KR"/>
              <a:t>? Frame</a:t>
            </a:r>
            <a:r>
              <a:rPr lang="ko-KR" altLang="en-US"/>
              <a:t>의 </a:t>
            </a:r>
            <a:r>
              <a:rPr lang="en-US" altLang="ko-KR"/>
              <a:t>destination</a:t>
            </a:r>
            <a:r>
              <a:rPr lang="ko-KR" altLang="en-US"/>
              <a:t> 주소가 </a:t>
            </a:r>
            <a:r>
              <a:rPr lang="en-US" altLang="ko-KR"/>
              <a:t>subnet 1</a:t>
            </a:r>
            <a:r>
              <a:rPr lang="ko-KR" altLang="en-US"/>
              <a:t>에 있는 어떤 어댑터의 </a:t>
            </a:r>
            <a:r>
              <a:rPr lang="ko-KR" altLang="en-US" err="1"/>
              <a:t>주소와도</a:t>
            </a:r>
            <a:r>
              <a:rPr lang="ko-KR" altLang="en-US"/>
              <a:t> 맞지 않기 때문에 </a:t>
            </a:r>
            <a:r>
              <a:rPr lang="en-US" altLang="ko-KR"/>
              <a:t>datagram</a:t>
            </a:r>
            <a:r>
              <a:rPr lang="ko-KR" altLang="en-US"/>
              <a:t>은 죽게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708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222.222.222.222</a:t>
            </a:r>
            <a:r>
              <a:rPr lang="ko-KR" altLang="en-US"/>
              <a:t>의 </a:t>
            </a:r>
            <a:r>
              <a:rPr lang="en-US" altLang="ko-KR"/>
              <a:t>MAC </a:t>
            </a:r>
            <a:r>
              <a:rPr lang="ko-KR" altLang="en-US"/>
              <a:t>주소를 바로 사용하지 않는 것에 주의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 err="1"/>
              <a:t>왜냐</a:t>
            </a:r>
            <a:r>
              <a:rPr lang="en-US" altLang="ko-KR"/>
              <a:t>? Frame</a:t>
            </a:r>
            <a:r>
              <a:rPr lang="ko-KR" altLang="en-US"/>
              <a:t>의 </a:t>
            </a:r>
            <a:r>
              <a:rPr lang="en-US" altLang="ko-KR"/>
              <a:t>destination</a:t>
            </a:r>
            <a:r>
              <a:rPr lang="ko-KR" altLang="en-US"/>
              <a:t> 주소가 </a:t>
            </a:r>
            <a:r>
              <a:rPr lang="en-US" altLang="ko-KR"/>
              <a:t>subnet 1</a:t>
            </a:r>
            <a:r>
              <a:rPr lang="ko-KR" altLang="en-US"/>
              <a:t>에 있는 어떤 어댑터의 </a:t>
            </a:r>
            <a:r>
              <a:rPr lang="ko-KR" altLang="en-US" err="1"/>
              <a:t>주소와도</a:t>
            </a:r>
            <a:r>
              <a:rPr lang="ko-KR" altLang="en-US"/>
              <a:t> 맞지 않기 때문에 </a:t>
            </a:r>
            <a:r>
              <a:rPr lang="en-US" altLang="ko-KR"/>
              <a:t>datagram</a:t>
            </a:r>
            <a:r>
              <a:rPr lang="ko-KR" altLang="en-US"/>
              <a:t>은 죽게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38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Undetected bit error</a:t>
            </a:r>
            <a:r>
              <a:rPr lang="ko-KR" altLang="en-US"/>
              <a:t>가 작을 수 있도록 하는게 필요</a:t>
            </a:r>
            <a:endParaRPr lang="en-US" altLang="ko-KR"/>
          </a:p>
          <a:p>
            <a:r>
              <a:rPr lang="ko-KR" altLang="en-US"/>
              <a:t>약간의 </a:t>
            </a:r>
            <a:r>
              <a:rPr lang="en-US" altLang="ko-KR"/>
              <a:t>trade off</a:t>
            </a:r>
            <a:r>
              <a:rPr lang="ko-KR" altLang="en-US"/>
              <a:t>가 생기게 됨</a:t>
            </a:r>
            <a:endParaRPr lang="en-US" altLang="ko-KR"/>
          </a:p>
          <a:p>
            <a:r>
              <a:rPr lang="ko-KR" altLang="en-US"/>
              <a:t>정교할수록 </a:t>
            </a:r>
            <a:r>
              <a:rPr lang="en-US" altLang="ko-KR"/>
              <a:t>undetected bit error</a:t>
            </a:r>
            <a:r>
              <a:rPr lang="ko-KR" altLang="en-US"/>
              <a:t>는 줄겠지만</a:t>
            </a:r>
            <a:r>
              <a:rPr lang="en-US" altLang="ko-KR"/>
              <a:t>,</a:t>
            </a:r>
          </a:p>
          <a:p>
            <a:r>
              <a:rPr lang="ko-KR" altLang="en-US"/>
              <a:t>그만큼의 오버헤드도 </a:t>
            </a:r>
            <a:r>
              <a:rPr lang="ko-KR" altLang="en-US" err="1"/>
              <a:t>고려해야하니까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250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Single bit check</a:t>
            </a:r>
            <a:r>
              <a:rPr lang="ko-KR" altLang="en-US"/>
              <a:t>는 </a:t>
            </a:r>
            <a:r>
              <a:rPr lang="en-US" altLang="ko-KR"/>
              <a:t>error</a:t>
            </a:r>
            <a:r>
              <a:rPr lang="ko-KR" altLang="en-US"/>
              <a:t>가 </a:t>
            </a:r>
            <a:r>
              <a:rPr lang="ko-KR" altLang="en-US" err="1"/>
              <a:t>클러스터되어서</a:t>
            </a:r>
            <a:r>
              <a:rPr lang="ko-KR" altLang="en-US"/>
              <a:t> 터지는 경우 문제가 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310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954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Link</a:t>
            </a:r>
            <a:r>
              <a:rPr lang="ko-KR" altLang="en-US"/>
              <a:t> </a:t>
            </a:r>
            <a:r>
              <a:rPr lang="en-US" altLang="ko-KR"/>
              <a:t>layer</a:t>
            </a:r>
            <a:r>
              <a:rPr lang="ko-KR" altLang="en-US"/>
              <a:t>는 전용 하드웨어인 </a:t>
            </a:r>
            <a:r>
              <a:rPr lang="en-US" altLang="ko-KR"/>
              <a:t>adapter</a:t>
            </a:r>
            <a:r>
              <a:rPr lang="ko-KR" altLang="en-US"/>
              <a:t>에 </a:t>
            </a:r>
            <a:r>
              <a:rPr lang="ko-KR" altLang="en-US" err="1"/>
              <a:t>구현되어있음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890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Shared</a:t>
            </a:r>
            <a:r>
              <a:rPr lang="ko-KR" altLang="en-US"/>
              <a:t> </a:t>
            </a:r>
            <a:r>
              <a:rPr lang="en-US" altLang="ko-KR"/>
              <a:t>channel</a:t>
            </a:r>
            <a:r>
              <a:rPr lang="ko-KR" altLang="en-US"/>
              <a:t>에 대한 </a:t>
            </a:r>
            <a:r>
              <a:rPr lang="en-US" altLang="ko-KR"/>
              <a:t>node</a:t>
            </a:r>
            <a:r>
              <a:rPr lang="ko-KR" altLang="en-US"/>
              <a:t>의 접근을 어떻게 조정</a:t>
            </a:r>
            <a:r>
              <a:rPr lang="en-US" altLang="ko-KR"/>
              <a:t>. </a:t>
            </a:r>
            <a:r>
              <a:rPr lang="ko-KR" altLang="en-US"/>
              <a:t>편성할 것인가</a:t>
            </a:r>
            <a:endParaRPr lang="en-US" altLang="ko-KR"/>
          </a:p>
          <a:p>
            <a:r>
              <a:rPr lang="en-US" altLang="ko-KR"/>
              <a:t>In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 </a:t>
            </a:r>
            <a:r>
              <a:rPr lang="en-US" altLang="ko-KR"/>
              <a:t>sense,</a:t>
            </a:r>
            <a:r>
              <a:rPr lang="ko-KR" altLang="en-US"/>
              <a:t> 어떤 의미에서는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336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Channel Partitioning:</a:t>
            </a:r>
            <a:r>
              <a:rPr lang="ko-KR" altLang="en-US" b="0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 채널을 여러 작은 조각들로 나누어서 분배한다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.(time slots, frequency, code) </a:t>
            </a:r>
            <a:r>
              <a:rPr lang="ko-KR" altLang="en-US" b="0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즉 각각 노드마다 배타적인 사용을 하기 위해서 할당한다고 볼 수 있겠다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Random access: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이건 그냥 보내고 싶을 때 보내는 방법이라고 할 수 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. Collision</a:t>
            </a:r>
            <a:r>
              <a:rPr lang="ko-KR" altLang="en-US" b="0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을 수용하는 방식이라고 생각하면 된다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이는 채널에 속해 있는 단말의 수가 적을 때 택할 수 있는 방법이다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만약 </a:t>
            </a:r>
            <a:r>
              <a:rPr lang="en-US" altLang="ko-KR" b="0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Collision</a:t>
            </a:r>
            <a:r>
              <a:rPr lang="ko-KR" altLang="en-US" b="0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이 발생하면</a:t>
            </a:r>
            <a:r>
              <a:rPr lang="en-US" altLang="ko-KR" b="0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그냥 다시 보낸다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!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Taking turns: </a:t>
            </a:r>
            <a:r>
              <a:rPr lang="ko-KR" altLang="en-US" b="0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돌아가면서 보낼 수 있는 방법을 말한다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다 똑같이 보낼 시간을 주는 것이 아닌</a:t>
            </a:r>
            <a:r>
              <a:rPr lang="en-US" altLang="ko-KR" b="0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보내려는 양이 더 많은 노드의 경우에는 더 오랫동안 보낼 수 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. </a:t>
            </a:r>
          </a:p>
          <a:p>
            <a:r>
              <a:rPr lang="en-US" altLang="ko-KR"/>
              <a:t>https://team00csduck.tistory.com/157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416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099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/>
                  </a:solidFill>
                </a:rPr>
                <a:t>Hacker’s In </a:t>
              </a:r>
              <a:r>
                <a:rPr lang="en-US" altLang="ko-KR" err="1">
                  <a:solidFill>
                    <a:schemeClr val="tx1"/>
                  </a:solidFill>
                </a:rPr>
                <a:t>inTrusion</a:t>
              </a:r>
              <a:endParaRPr lang="en-US" altLang="ko-KR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174_C574073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DFE5786-233D-497F-A300-633F4368EF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Chapter 5: The Link Layer – Links, Access, Networks, and LANs</a:t>
            </a:r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69CA392B-A311-4DF1-AB0F-F9ACE60CD5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Freshman Seminar</a:t>
            </a:r>
          </a:p>
          <a:p>
            <a:r>
              <a:rPr lang="en-US" altLang="ko-KR" dirty="0"/>
              <a:t>2022.03.02</a:t>
            </a:r>
          </a:p>
          <a:p>
            <a:r>
              <a:rPr lang="en-US" altLang="ko-KR" dirty="0" err="1"/>
              <a:t>Sumin</a:t>
            </a:r>
            <a:r>
              <a:rPr lang="en-US" altLang="ko-KR" dirty="0"/>
              <a:t> Sohn</a:t>
            </a:r>
          </a:p>
        </p:txBody>
      </p:sp>
    </p:spTree>
    <p:extLst>
      <p:ext uri="{BB962C8B-B14F-4D97-AF65-F5344CB8AC3E}">
        <p14:creationId xmlns:p14="http://schemas.microsoft.com/office/powerpoint/2010/main" val="127403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1E51B-C8C5-44F8-8828-F8DFFDAA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Error Detection and Correction Scenario</a:t>
            </a:r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63B2E5A-9EAA-4940-B20B-241E6FDBF9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Sender</a:t>
            </a:r>
          </a:p>
          <a:p>
            <a:pPr lvl="1"/>
            <a:r>
              <a:rPr lang="en-US" altLang="ko-KR" dirty="0"/>
              <a:t>Data is protected against bit errors with Error-Detection and Correction bits(EDC)</a:t>
            </a:r>
          </a:p>
          <a:p>
            <a:pPr lvl="1"/>
            <a:r>
              <a:rPr lang="en-US" altLang="ko-KR" dirty="0"/>
              <a:t>Data include</a:t>
            </a:r>
          </a:p>
          <a:p>
            <a:pPr lvl="2"/>
            <a:r>
              <a:rPr lang="en-US" altLang="ko-KR" dirty="0"/>
              <a:t>Datagram</a:t>
            </a:r>
          </a:p>
          <a:p>
            <a:pPr lvl="2"/>
            <a:r>
              <a:rPr lang="en-US" altLang="ko-KR" dirty="0"/>
              <a:t>Link-layered packet</a:t>
            </a:r>
          </a:p>
          <a:p>
            <a:r>
              <a:rPr lang="en-US" altLang="ko-KR" dirty="0"/>
              <a:t>Receiver</a:t>
            </a:r>
          </a:p>
          <a:p>
            <a:pPr lvl="1"/>
            <a:r>
              <a:rPr lang="en-US" altLang="ko-KR" dirty="0"/>
              <a:t>Determine whether or not received D’ is same as original D</a:t>
            </a:r>
          </a:p>
          <a:p>
            <a:pPr lvl="1"/>
            <a:r>
              <a:rPr lang="en-US" altLang="ko-KR" dirty="0"/>
              <a:t>Sometimes, there still may undetected bit errors</a:t>
            </a:r>
          </a:p>
          <a:p>
            <a:pPr lvl="2"/>
            <a:r>
              <a:rPr lang="en-US" altLang="ko-KR" dirty="0"/>
              <a:t>Should be small possibility of such errors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A34A22B-7D7D-46D6-94F5-44C9EA95BA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031856"/>
            <a:ext cx="6019800" cy="3843968"/>
          </a:xfrm>
        </p:spPr>
      </p:pic>
    </p:spTree>
    <p:extLst>
      <p:ext uri="{BB962C8B-B14F-4D97-AF65-F5344CB8AC3E}">
        <p14:creationId xmlns:p14="http://schemas.microsoft.com/office/powerpoint/2010/main" val="2961432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513D0-DC57-4DBD-8536-3791C8DB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Three Techniques for Detecting Errors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44738-D8D6-4BAD-9826-231490DBA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Parity check</a:t>
            </a:r>
          </a:p>
          <a:p>
            <a:pPr lvl="1"/>
            <a:r>
              <a:rPr lang="en-US" altLang="ko-KR"/>
              <a:t>Basic idea behind error detection and correction</a:t>
            </a:r>
          </a:p>
          <a:p>
            <a:r>
              <a:rPr lang="en-US" altLang="ko-KR" err="1"/>
              <a:t>Checksumming</a:t>
            </a:r>
            <a:r>
              <a:rPr lang="en-US" altLang="ko-KR"/>
              <a:t> method</a:t>
            </a:r>
          </a:p>
          <a:p>
            <a:pPr lvl="1"/>
            <a:r>
              <a:rPr lang="en-US" altLang="ko-KR"/>
              <a:t>Typically used in transport layer</a:t>
            </a:r>
          </a:p>
          <a:p>
            <a:r>
              <a:rPr lang="en-US" altLang="ko-KR"/>
              <a:t>Cyclic redundancy check</a:t>
            </a:r>
          </a:p>
          <a:p>
            <a:pPr lvl="1"/>
            <a:r>
              <a:rPr lang="en-US" altLang="ko-KR"/>
              <a:t>Typically used in link layer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39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12466-D122-42A9-8805-38AE61B8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Single Parity Bit Checks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700EE1D2-A144-45A3-B250-17C181DE5F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Even parity scheme</a:t>
                </a:r>
              </a:p>
              <a:p>
                <a:pPr lvl="1"/>
                <a:r>
                  <a:rPr lang="en-US" altLang="ko-KR" dirty="0"/>
                  <a:t>Sender </a:t>
                </a:r>
              </a:p>
              <a:p>
                <a:pPr lvl="2"/>
                <a:r>
                  <a:rPr lang="en-US" altLang="ko-KR" dirty="0"/>
                  <a:t>Include one additional bit</a:t>
                </a:r>
              </a:p>
              <a:p>
                <a:pPr lvl="2"/>
                <a:r>
                  <a:rPr lang="en-US" altLang="ko-KR" dirty="0"/>
                  <a:t>Choose value that total number of 1s in </a:t>
                </a:r>
                <a:br>
                  <a:rPr lang="en-US" altLang="ko-KR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ko-KR" dirty="0"/>
                  <a:t> bits is even</a:t>
                </a:r>
              </a:p>
              <a:p>
                <a:pPr lvl="1"/>
                <a:r>
                  <a:rPr lang="en-US" altLang="ko-KR" dirty="0"/>
                  <a:t>Receiver</a:t>
                </a:r>
              </a:p>
              <a:p>
                <a:pPr lvl="2"/>
                <a:r>
                  <a:rPr lang="en-US" altLang="ko-KR" dirty="0"/>
                  <a:t>Count number of 1s in received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ko-KR" dirty="0"/>
                  <a:t> bits</a:t>
                </a:r>
              </a:p>
              <a:p>
                <a:r>
                  <a:rPr lang="en-US" altLang="ko-KR" dirty="0"/>
                  <a:t>What if even number of bit errors occur?</a:t>
                </a:r>
              </a:p>
              <a:p>
                <a:pPr lvl="1"/>
                <a:r>
                  <a:rPr lang="en-US" altLang="ko-KR" dirty="0"/>
                  <a:t>Would be undetected error</a:t>
                </a:r>
              </a:p>
              <a:p>
                <a:pPr lvl="1"/>
                <a:r>
                  <a:rPr lang="en-US" altLang="ko-KR" dirty="0"/>
                  <a:t>Problematic if errors are clustered in burst</a:t>
                </a:r>
              </a:p>
              <a:p>
                <a:pPr lvl="2"/>
                <a:r>
                  <a:rPr lang="en-US" altLang="ko-KR" dirty="0"/>
                  <a:t>More robust scheme is needed</a:t>
                </a:r>
                <a:endParaRPr lang="ko-KR" altLang="en-US" dirty="0"/>
              </a:p>
            </p:txBody>
          </p:sp>
        </mc:Choice>
        <mc:Fallback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700EE1D2-A144-45A3-B250-17C181DE5F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21531FB-6BB5-4376-B844-A5E9252167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25342" y="2251653"/>
            <a:ext cx="4428458" cy="181530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C133D8-AEF0-45FE-BFA4-B50EFCB88278}"/>
              </a:ext>
            </a:extLst>
          </p:cNvPr>
          <p:cNvSpPr txBox="1"/>
          <p:nvPr/>
        </p:nvSpPr>
        <p:spPr>
          <a:xfrm>
            <a:off x="7791893" y="4066954"/>
            <a:ext cx="282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Consolas" panose="020B0609020204030204" pitchFamily="49" charset="0"/>
              </a:rPr>
              <a:t>Even parity scheme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893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9793D-C29F-437F-8EE4-2CCF39AC5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Two-Dimensional Parity Scheme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4D585F3-C977-4816-AFA1-FF5FFB7D236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Scheme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ko-KR"/>
                  <a:t> bits in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ko-KR"/>
                  <a:t> are divided into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/>
                  <a:t> rows and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columns</a:t>
                </a:r>
              </a:p>
              <a:p>
                <a:pPr lvl="1"/>
                <a:r>
                  <a:rPr lang="en-US" altLang="ko-KR"/>
                  <a:t>Parity value is computed for each row and column</a:t>
                </a:r>
              </a:p>
              <a:p>
                <a:pPr lvl="1"/>
                <a:r>
                  <a:rPr lang="en-US" altLang="ko-KR"/>
                  <a:t>Resulting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parity bits are error-detection bits</a:t>
                </a:r>
              </a:p>
              <a:p>
                <a:r>
                  <a:rPr lang="en-US" altLang="ko-KR"/>
                  <a:t>In this scheme, receiver can</a:t>
                </a:r>
              </a:p>
              <a:p>
                <a:pPr lvl="1"/>
                <a:r>
                  <a:rPr lang="en-US" altLang="ko-KR"/>
                  <a:t>Detect single bit error</a:t>
                </a:r>
              </a:p>
              <a:p>
                <a:pPr lvl="1"/>
                <a:r>
                  <a:rPr lang="en-US" altLang="ko-KR"/>
                  <a:t>Identify corrupted bit and correct</a:t>
                </a:r>
              </a:p>
              <a:p>
                <a:pPr lvl="2"/>
                <a:r>
                  <a:rPr lang="en-US" altLang="ko-KR"/>
                  <a:t>Using column and row indices</a:t>
                </a:r>
              </a:p>
              <a:p>
                <a:pPr lvl="1"/>
                <a:r>
                  <a:rPr lang="en-US" altLang="ko-KR"/>
                  <a:t>However, it can detect but not correct combination of two error 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4D585F3-C977-4816-AFA1-FF5FFB7D2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059" b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6B3AC3F-C726-41E4-BB49-5482187B21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2" y="2456121"/>
            <a:ext cx="5724090" cy="3360996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5F74F-92B9-404F-AB1A-5015AD020D6E}"/>
              </a:ext>
            </a:extLst>
          </p:cNvPr>
          <p:cNvSpPr/>
          <p:nvPr/>
        </p:nvSpPr>
        <p:spPr>
          <a:xfrm>
            <a:off x="9346019" y="3700130"/>
            <a:ext cx="382772" cy="4890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378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37F9B-3567-4C4A-A637-8E69BA9AD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Forward Error Correction(FEC)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38B6CF6-802E-41F6-80CA-F69A2823A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Ability of receiver to both detect and correct errors</a:t>
            </a:r>
          </a:p>
          <a:p>
            <a:r>
              <a:rPr lang="en-US" altLang="ko-KR" dirty="0"/>
              <a:t>Values of FEC</a:t>
            </a:r>
          </a:p>
          <a:p>
            <a:pPr lvl="1"/>
            <a:r>
              <a:rPr lang="en-US" altLang="ko-KR" dirty="0"/>
              <a:t>Used with link layer ARQ</a:t>
            </a:r>
          </a:p>
          <a:p>
            <a:pPr lvl="1"/>
            <a:r>
              <a:rPr lang="en-US" altLang="ko-KR" dirty="0"/>
              <a:t>Decrease number of sender retransmission required</a:t>
            </a:r>
          </a:p>
          <a:p>
            <a:pPr lvl="1"/>
            <a:r>
              <a:rPr lang="en-US" altLang="ko-KR" dirty="0"/>
              <a:t>Allow for immediate correction of errors at receiver</a:t>
            </a:r>
          </a:p>
          <a:p>
            <a:pPr lvl="2"/>
            <a:r>
              <a:rPr lang="en-US" altLang="ko-KR" dirty="0"/>
              <a:t>No delay for sender to receive NAK and for retransmitted packet to propagate to receiver</a:t>
            </a:r>
          </a:p>
        </p:txBody>
      </p:sp>
    </p:spTree>
    <p:extLst>
      <p:ext uri="{BB962C8B-B14F-4D97-AF65-F5344CB8AC3E}">
        <p14:creationId xmlns:p14="http://schemas.microsoft.com/office/powerpoint/2010/main" val="3205423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68396-B4B9-4C52-B7DE-59E68B52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Checksumming</a:t>
            </a:r>
            <a:r>
              <a:rPr lang="en-US" altLang="ko-KR"/>
              <a:t> Methods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C2C1D53-28B3-4DF1-B905-8F0A05FD6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Approach: simply sum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/>
                  <a:t>-bit integers and use sum as error-detection bits</a:t>
                </a:r>
              </a:p>
              <a:p>
                <a:r>
                  <a:rPr lang="en-US" altLang="ko-KR"/>
                  <a:t>E.g., Internet checksum</a:t>
                </a:r>
              </a:p>
              <a:p>
                <a:pPr lvl="1"/>
                <a:r>
                  <a:rPr lang="en-US" altLang="ko-KR"/>
                  <a:t>Sender</a:t>
                </a:r>
              </a:p>
              <a:p>
                <a:pPr lvl="2"/>
                <a:r>
                  <a:rPr lang="en-US" altLang="ko-KR"/>
                  <a:t>Bytes of data are treated as 16-bit integers and summed</a:t>
                </a:r>
              </a:p>
              <a:p>
                <a:pPr lvl="2"/>
                <a:r>
                  <a:rPr lang="en-US" altLang="ko-KR"/>
                  <a:t>1s complement of sum</a:t>
                </a:r>
              </a:p>
              <a:p>
                <a:pPr lvl="1"/>
                <a:r>
                  <a:rPr lang="en-US" altLang="ko-KR"/>
                  <a:t>Receiver</a:t>
                </a:r>
              </a:p>
              <a:p>
                <a:pPr lvl="2"/>
                <a:r>
                  <a:rPr lang="en-US" altLang="ko-KR"/>
                  <a:t>Check checksum by taking 1s complement for sum of received data including checksum</a:t>
                </a:r>
              </a:p>
              <a:p>
                <a:pPr lvl="2"/>
                <a:r>
                  <a:rPr lang="en-US" altLang="ko-KR"/>
                  <a:t>If any of bits are 0, error is indicated</a:t>
                </a:r>
              </a:p>
              <a:p>
                <a:r>
                  <a:rPr lang="en-US" altLang="ko-KR"/>
                  <a:t>Relatively little packet overhead but weak protection compared to cyclic redundancy check</a:t>
                </a:r>
              </a:p>
              <a:p>
                <a:pPr lvl="1"/>
                <a:r>
                  <a:rPr lang="en-US" altLang="ko-KR"/>
                  <a:t>Then why this method is used in transport layer?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C2C1D53-28B3-4DF1-B905-8F0A05FD6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 b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657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7C408-236D-4998-8A1D-37615D555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Different Error Handling in Each Layers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E4B45-912B-4DB4-8D43-E08ECAECF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Transport layer is implemented in software</a:t>
            </a:r>
          </a:p>
          <a:p>
            <a:pPr lvl="1"/>
            <a:r>
              <a:rPr lang="en-US" altLang="ko-KR"/>
              <a:t>Important to have simple and fast error-detection scheme</a:t>
            </a:r>
          </a:p>
          <a:p>
            <a:pPr lvl="1"/>
            <a:r>
              <a:rPr lang="en-US" altLang="ko-KR"/>
              <a:t>Such as, </a:t>
            </a:r>
            <a:r>
              <a:rPr lang="en-US" altLang="ko-KR" err="1"/>
              <a:t>checksumming</a:t>
            </a:r>
            <a:endParaRPr lang="en-US" altLang="ko-KR"/>
          </a:p>
          <a:p>
            <a:r>
              <a:rPr lang="en-US" altLang="ko-KR"/>
              <a:t>Link layer is implemented in dedicated hardware in adapter</a:t>
            </a:r>
          </a:p>
          <a:p>
            <a:pPr lvl="1"/>
            <a:r>
              <a:rPr lang="en-US" altLang="ko-KR"/>
              <a:t>Rapidly perform more complex operations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154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B472E-3A17-448E-BBB2-18FB21E4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Cyclic Redundancy Check(CRC) Codes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9F1332A-B0CC-444A-8CE5-4E6FC095A6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CRC codes known as polynomial codes</a:t>
                </a:r>
              </a:p>
              <a:p>
                <a:pPr lvl="1"/>
                <a:r>
                  <a:rPr lang="en-US" altLang="ko-KR" dirty="0"/>
                  <a:t>View bit string as polynomial whose coefficients are 0 and 1</a:t>
                </a:r>
              </a:p>
              <a:p>
                <a:r>
                  <a:rPr lang="en-US" altLang="ko-KR" dirty="0"/>
                  <a:t>Operation</a:t>
                </a:r>
              </a:p>
              <a:p>
                <a:pPr lvl="1"/>
                <a:r>
                  <a:rPr lang="en-US" altLang="ko-KR" dirty="0"/>
                  <a:t>Sender and receiver must agree 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ko-KR" dirty="0"/>
                  <a:t> bit pattern, known as generator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Most significant bit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ko-KR" dirty="0"/>
                  <a:t> should be 1</a:t>
                </a:r>
              </a:p>
              <a:p>
                <a:pPr lvl="1"/>
                <a:r>
                  <a:rPr lang="en-US" altLang="ko-KR" dirty="0"/>
                  <a:t>For given data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ko-KR" dirty="0"/>
                  <a:t>, sender choose additional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dirty="0"/>
                  <a:t>-bits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dirty="0"/>
                  <a:t> and attack 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Process of error checking</a:t>
                </a:r>
              </a:p>
              <a:p>
                <a:pPr lvl="2"/>
                <a:r>
                  <a:rPr lang="en-US" altLang="ko-KR" dirty="0"/>
                  <a:t>Receiver divides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dirty="0"/>
                  <a:t> bits by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If remainder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dirty="0"/>
                  <a:t> 0, error has occurred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9F1332A-B0CC-444A-8CE5-4E6FC095A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r="-5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17F642B-6CCC-47C8-B333-71DBE64E71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3191888"/>
            <a:ext cx="5771507" cy="1581437"/>
          </a:xfrm>
        </p:spPr>
      </p:pic>
    </p:spTree>
    <p:extLst>
      <p:ext uri="{BB962C8B-B14F-4D97-AF65-F5344CB8AC3E}">
        <p14:creationId xmlns:p14="http://schemas.microsoft.com/office/powerpoint/2010/main" val="1375948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6F0E0-1098-4ADC-AF16-18252879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CRC Calculations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85B0B83-2C21-4159-8913-5135AD5992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Done in modulo-2 arithmetic </a:t>
                </a:r>
              </a:p>
              <a:p>
                <a:pPr lvl="1"/>
                <a:r>
                  <a:rPr lang="en-US" altLang="ko-KR" dirty="0"/>
                  <a:t>Without carries in addition or borrows in subtraction</a:t>
                </a:r>
              </a:p>
              <a:p>
                <a:pPr lvl="1"/>
                <a:r>
                  <a:rPr lang="en-US" altLang="ko-KR" dirty="0"/>
                  <a:t>Equivalent to bitwise XOR(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+,−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𝑋𝑂𝑅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Multiplication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left shifts a bit pattern by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places</a:t>
                </a:r>
              </a:p>
              <a:p>
                <a:pPr lvl="1"/>
                <a:r>
                  <a:rPr lang="en-US" altLang="ko-KR" dirty="0"/>
                  <a:t>Add(XOR) additional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r>
                  <a:rPr lang="en-US" altLang="ko-KR" dirty="0"/>
                  <a:t>Compute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dirty="0"/>
                  <a:t>: remainder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∙ 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𝑋𝑂𝑅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𝑛𝐺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𝑛𝐺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𝑋𝑂𝑅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For dividing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ko-KR" dirty="0"/>
                  <a:t> by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ko-KR" dirty="0"/>
                  <a:t>, remainder 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85B0B83-2C21-4159-8913-5135AD5992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t="-392" r="-588" b="-1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7F9946C-5291-4241-9824-BC19099D6C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5952" y="811248"/>
            <a:ext cx="3997285" cy="51712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D9C93F-2E6C-4F2A-A360-F6DD24D17051}"/>
              </a:ext>
            </a:extLst>
          </p:cNvPr>
          <p:cNvSpPr txBox="1"/>
          <p:nvPr/>
        </p:nvSpPr>
        <p:spPr>
          <a:xfrm>
            <a:off x="7321886" y="6059298"/>
            <a:ext cx="373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Consolas" panose="020B0609020204030204" pitchFamily="49" charset="0"/>
              </a:rPr>
              <a:t>Example of Calculating R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072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E1AD41E-EA45-4F4B-9230-3AC871DF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Error Detection of CRC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B92F4C4D-3DBF-41D1-8DC1-67C7CE978A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CRC standard can detect burst errors of fewer than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bits</a:t>
                </a:r>
              </a:p>
              <a:p>
                <a:r>
                  <a:rPr lang="en-US" altLang="ko-KR"/>
                  <a:t>Burst of errors greater than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bits is detected with possibility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B92F4C4D-3DBF-41D1-8DC1-67C7CE978A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27155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B19BE-EF1C-4D30-8143-907132D57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074800-B845-4415-A78D-AF3499499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5.1 Introduction to the</a:t>
            </a:r>
            <a:r>
              <a:rPr lang="ko-KR" altLang="en-US"/>
              <a:t> </a:t>
            </a:r>
            <a:r>
              <a:rPr lang="en-US" altLang="ko-KR"/>
              <a:t>link layer</a:t>
            </a:r>
          </a:p>
          <a:p>
            <a:r>
              <a:rPr lang="en-US" altLang="ko-KR"/>
              <a:t>5.2 Error-detection and –correction techniques</a:t>
            </a:r>
          </a:p>
          <a:p>
            <a:r>
              <a:rPr lang="en-US" altLang="ko-KR"/>
              <a:t>5.3 Multiple access links and protocols</a:t>
            </a:r>
          </a:p>
          <a:p>
            <a:r>
              <a:rPr lang="en-US" altLang="ko-KR"/>
              <a:t>5.4 Switched local area networks</a:t>
            </a:r>
          </a:p>
        </p:txBody>
      </p:sp>
    </p:spTree>
    <p:extLst>
      <p:ext uri="{BB962C8B-B14F-4D97-AF65-F5344CB8AC3E}">
        <p14:creationId xmlns:p14="http://schemas.microsoft.com/office/powerpoint/2010/main" val="3491388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F645BC5-9FAE-4CB7-A0E0-7FAA9893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5.3 Multiple access links and protocols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E4D6B1-3339-4061-88A2-A42A80D8D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73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1E51B-C8C5-44F8-8828-F8DFFDAA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 Types of Network Links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B81914-5FD5-4B5F-82AC-162C0544F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Point-to-point link</a:t>
            </a:r>
          </a:p>
          <a:p>
            <a:pPr lvl="1"/>
            <a:r>
              <a:rPr lang="en-US" altLang="ko-KR" dirty="0"/>
              <a:t>Consist of single sender and single receiver at each end of the</a:t>
            </a:r>
            <a:r>
              <a:rPr lang="ko-KR" altLang="en-US" dirty="0"/>
              <a:t> </a:t>
            </a:r>
            <a:r>
              <a:rPr lang="en-US" altLang="ko-KR" dirty="0"/>
              <a:t>link</a:t>
            </a:r>
          </a:p>
          <a:p>
            <a:r>
              <a:rPr lang="en-US" altLang="ko-KR" b="1" dirty="0"/>
              <a:t>Broadcast link</a:t>
            </a:r>
          </a:p>
          <a:p>
            <a:pPr lvl="1"/>
            <a:r>
              <a:rPr lang="en-US" altLang="ko-KR" dirty="0"/>
              <a:t>Have multiple sending and receiving nodes</a:t>
            </a:r>
          </a:p>
          <a:p>
            <a:pPr lvl="2"/>
            <a:r>
              <a:rPr lang="en-US" altLang="ko-KR" dirty="0"/>
              <a:t>Connected to same, single, shared broadcast channel</a:t>
            </a:r>
          </a:p>
          <a:p>
            <a:pPr lvl="1"/>
            <a:r>
              <a:rPr lang="en-US" altLang="ko-KR" dirty="0"/>
              <a:t>Collide occurs if over two node use same link at the same time</a:t>
            </a:r>
          </a:p>
          <a:p>
            <a:pPr lvl="1"/>
            <a:r>
              <a:rPr lang="en-US" altLang="ko-KR" dirty="0"/>
              <a:t>E.g., ethernet and wireless LANs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493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47A05-C7D1-490D-90EE-12D2BFD3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Multiple Access Protocol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F5159-BB9C-4DC1-9490-21024479F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Nodes regulate their transmission into shared broadcast channel</a:t>
            </a:r>
          </a:p>
          <a:p>
            <a:pPr lvl="1"/>
            <a:r>
              <a:rPr lang="en-US" altLang="ko-KR"/>
              <a:t>By multiple access protocol</a:t>
            </a:r>
          </a:p>
          <a:p>
            <a:r>
              <a:rPr lang="en-US" altLang="ko-KR"/>
              <a:t>Because all nodes are capable of transmitting frames,</a:t>
            </a:r>
          </a:p>
          <a:p>
            <a:pPr lvl="1"/>
            <a:r>
              <a:rPr lang="en-US" altLang="ko-KR"/>
              <a:t>More than two nodes can transmit frames at same time</a:t>
            </a:r>
          </a:p>
          <a:p>
            <a:pPr lvl="1"/>
            <a:r>
              <a:rPr lang="en-US" altLang="ko-KR"/>
              <a:t>All of nodes receive multiple frames at same time</a:t>
            </a:r>
          </a:p>
          <a:p>
            <a:pPr lvl="1"/>
            <a:r>
              <a:rPr lang="en-US" altLang="ko-KR"/>
              <a:t>In a sense, signals of colliding frames become tangled together</a:t>
            </a:r>
          </a:p>
          <a:p>
            <a:pPr lvl="2"/>
            <a:r>
              <a:rPr lang="en-US" altLang="ko-KR"/>
              <a:t>All frames involved in collision are lost</a:t>
            </a:r>
          </a:p>
          <a:p>
            <a:pPr lvl="2"/>
            <a:r>
              <a:rPr lang="en-US" altLang="ko-KR"/>
              <a:t>Broadcast channel is wasted during collision interval</a:t>
            </a:r>
          </a:p>
          <a:p>
            <a:pPr lvl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304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4850D-D8B0-4F80-94FF-7A94BD8F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Desirable Characteristics of Multiple Access Protocol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51C3210-515C-4721-8D35-6F52F1FAF7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When only one node has data to send</a:t>
                </a:r>
              </a:p>
              <a:p>
                <a:pPr lvl="1"/>
                <a:r>
                  <a:rPr lang="en-US" altLang="ko-KR"/>
                  <a:t>Node has throughput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bps</a:t>
                </a:r>
              </a:p>
              <a:p>
                <a:r>
                  <a:rPr lang="en-US" altLang="ko-KR"/>
                  <a:t>When M nodes have data to send</a:t>
                </a:r>
              </a:p>
              <a:p>
                <a:pPr lvl="1"/>
                <a:r>
                  <a:rPr lang="en-US" altLang="ko-KR"/>
                  <a:t>Each of nodes has average throughput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bps</a:t>
                </a:r>
              </a:p>
              <a:p>
                <a:r>
                  <a:rPr lang="en-US" altLang="ko-KR"/>
                  <a:t>Protocol is decentralized</a:t>
                </a:r>
              </a:p>
              <a:p>
                <a:pPr lvl="1"/>
                <a:r>
                  <a:rPr lang="en-US" altLang="ko-KR"/>
                  <a:t>No master node that represent a single point of failure for network</a:t>
                </a:r>
              </a:p>
              <a:p>
                <a:r>
                  <a:rPr lang="en-US" altLang="ko-KR"/>
                  <a:t>Protocol is simple</a:t>
                </a:r>
              </a:p>
              <a:p>
                <a:pPr lvl="1"/>
                <a:r>
                  <a:rPr lang="en-US" altLang="ko-KR"/>
                  <a:t>Inexpensive to implement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51C3210-515C-4721-8D35-6F52F1FAF7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070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CBE90-0E44-45C1-896A-E3D372842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Three Categories of Multiple Access Protocol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320C7C-7D6A-420D-92B6-4A3F17245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Channel partitioning protocols</a:t>
            </a:r>
          </a:p>
          <a:p>
            <a:r>
              <a:rPr lang="en-US" altLang="ko-KR"/>
              <a:t>Random access protocols</a:t>
            </a:r>
          </a:p>
          <a:p>
            <a:r>
              <a:rPr lang="en-US" altLang="ko-KR"/>
              <a:t>Taking-turns protocols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987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A7706-93B2-47EF-A8B1-39884F7C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Channel Partitioning Protocols:</a:t>
            </a:r>
            <a:br>
              <a:rPr lang="en-US" altLang="ko-KR"/>
            </a:br>
            <a:r>
              <a:rPr lang="en-US" altLang="ko-KR"/>
              <a:t>Time-Division Multiplexing(TDM)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B4572F9F-D347-4992-8466-5759EC1622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Used to </a:t>
                </a:r>
                <a:r>
                  <a:rPr lang="en-US" altLang="ko-KR" b="1"/>
                  <a:t>partition broadcast channel</a:t>
                </a:r>
                <a:r>
                  <a:rPr lang="en-US" altLang="ko-KR"/>
                  <a:t>’s bandwidth among all sharing nodes</a:t>
                </a:r>
              </a:p>
              <a:p>
                <a:r>
                  <a:rPr lang="en-US" altLang="ko-KR"/>
                  <a:t>TDM share broadcast in time</a:t>
                </a:r>
              </a:p>
              <a:p>
                <a:pPr marL="687600" lvl="1" indent="-273600">
                  <a:buFont typeface="+mj-lt"/>
                  <a:buAutoNum type="arabicPeriod"/>
                </a:pPr>
                <a:r>
                  <a:rPr lang="en-US" altLang="ko-KR"/>
                  <a:t>Divide into time frame</a:t>
                </a:r>
              </a:p>
              <a:p>
                <a:pPr marL="687600" lvl="1" indent="-273600">
                  <a:buFont typeface="+mj-lt"/>
                  <a:buAutoNum type="arabicPeriod"/>
                </a:pPr>
                <a:r>
                  <a:rPr lang="en-US" altLang="ko-KR"/>
                  <a:t>Divide each time frame into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/>
                  <a:t> slots</a:t>
                </a:r>
              </a:p>
              <a:p>
                <a:pPr lvl="2"/>
                <a:r>
                  <a:rPr lang="en-US" altLang="ko-KR"/>
                  <a:t>Single packet can be transmitted in time slot </a:t>
                </a:r>
              </a:p>
              <a:p>
                <a:pPr marL="687600" lvl="1" indent="-273600">
                  <a:buFont typeface="+mj-lt"/>
                  <a:buAutoNum type="arabicPeriod"/>
                </a:pPr>
                <a:r>
                  <a:rPr lang="en-US" altLang="ko-KR"/>
                  <a:t>Each slot is assigned to one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/>
                  <a:t> nodes</a:t>
                </a:r>
              </a:p>
              <a:p>
                <a:pPr marL="687600" lvl="1" indent="-273600">
                  <a:buFont typeface="+mj-lt"/>
                  <a:buAutoNum type="arabicPeriod"/>
                </a:pPr>
                <a:r>
                  <a:rPr lang="en-US" altLang="ko-KR"/>
                  <a:t>Whenever a node has packet to send,</a:t>
                </a:r>
              </a:p>
              <a:p>
                <a:pPr lvl="2"/>
                <a:r>
                  <a:rPr lang="en-US" altLang="ko-KR"/>
                  <a:t>Transmit packet’s bits during time slot</a:t>
                </a:r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B4572F9F-D347-4992-8466-5759EC1622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059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E142C47-263A-45D0-9EE7-5A861A0E31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42321" y="2593296"/>
            <a:ext cx="5481084" cy="2966637"/>
          </a:xfrm>
        </p:spPr>
      </p:pic>
    </p:spTree>
    <p:extLst>
      <p:ext uri="{BB962C8B-B14F-4D97-AF65-F5344CB8AC3E}">
        <p14:creationId xmlns:p14="http://schemas.microsoft.com/office/powerpoint/2010/main" val="942281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02381-0410-49BA-AEB7-29B2508B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Advantages and Drawbacks of TDM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57312DB-0D62-4873-B509-31B1A3990C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Advantages</a:t>
                </a:r>
              </a:p>
              <a:p>
                <a:pPr lvl="1"/>
                <a:r>
                  <a:rPr lang="en-US" altLang="ko-KR"/>
                  <a:t>Eliminate collision and is perfectly fair</a:t>
                </a:r>
              </a:p>
              <a:p>
                <a:pPr lvl="2"/>
                <a:r>
                  <a:rPr lang="en-US" altLang="ko-KR"/>
                  <a:t>Each node gets a dedicated transmission rate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/>
                  <a:t> bps during each frame time</a:t>
                </a:r>
              </a:p>
              <a:p>
                <a:r>
                  <a:rPr lang="en-US" altLang="ko-KR"/>
                  <a:t>Drawbacks </a:t>
                </a:r>
              </a:p>
              <a:p>
                <a:pPr lvl="1"/>
                <a:r>
                  <a:rPr lang="en-US" altLang="ko-KR"/>
                  <a:t>Node is limited to average rate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bps</a:t>
                </a:r>
              </a:p>
              <a:p>
                <a:pPr lvl="2"/>
                <a:r>
                  <a:rPr lang="en-US" altLang="ko-KR"/>
                  <a:t>Even when it is the only node with packets to send</a:t>
                </a:r>
              </a:p>
              <a:p>
                <a:pPr lvl="1"/>
                <a:r>
                  <a:rPr lang="en-US" altLang="ko-KR"/>
                  <a:t>Node must always wait for its turn in transmission sequence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57312DB-0D62-4873-B509-31B1A3990C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047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29B57-9C57-4790-B329-25016F79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Channel Partitioning Protocols:</a:t>
            </a:r>
            <a:br>
              <a:rPr lang="en-US" altLang="ko-KR"/>
            </a:br>
            <a:r>
              <a:rPr lang="en-US" altLang="ko-KR"/>
              <a:t>Frequency-Division Multiplexing(FDM)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4D958E77-02B5-4CB6-9A2C-A27DECAAEDC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/>
                  <a:t>FDM create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/>
                  <a:t> smaller channels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bps out of single, larger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bps channel</a:t>
                </a:r>
              </a:p>
              <a:p>
                <a:pPr lvl="1"/>
                <a:r>
                  <a:rPr lang="en-US" altLang="ko-KR"/>
                  <a:t>Divide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bps channel into different frequencies</a:t>
                </a:r>
              </a:p>
              <a:p>
                <a:pPr lvl="2"/>
                <a:r>
                  <a:rPr lang="en-US" altLang="ko-KR"/>
                  <a:t>Each with a bandwidth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bps</a:t>
                </a:r>
              </a:p>
              <a:p>
                <a:pPr lvl="1"/>
                <a:r>
                  <a:rPr lang="en-US" altLang="ko-KR"/>
                  <a:t>Assign each frequency to one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/>
                  <a:t> nodes</a:t>
                </a:r>
              </a:p>
              <a:p>
                <a:r>
                  <a:rPr lang="en-US" altLang="ko-KR"/>
                  <a:t>Advantages</a:t>
                </a:r>
              </a:p>
              <a:p>
                <a:pPr lvl="1"/>
                <a:r>
                  <a:rPr lang="en-US" altLang="ko-KR"/>
                  <a:t>Avoid collision</a:t>
                </a:r>
              </a:p>
              <a:p>
                <a:pPr lvl="1"/>
                <a:r>
                  <a:rPr lang="en-US" altLang="ko-KR"/>
                  <a:t>Divide bandwidth fairly among nodes</a:t>
                </a:r>
              </a:p>
              <a:p>
                <a:r>
                  <a:rPr lang="en-US" altLang="ko-KR"/>
                  <a:t>Drawbacks</a:t>
                </a:r>
              </a:p>
              <a:p>
                <a:pPr lvl="1"/>
                <a:r>
                  <a:rPr lang="en-US" altLang="ko-KR"/>
                  <a:t>Node is limited to bandwidth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/>
                  <a:t> </a:t>
                </a:r>
              </a:p>
              <a:p>
                <a:pPr lvl="2"/>
                <a:r>
                  <a:rPr lang="en-US" altLang="ko-KR"/>
                  <a:t>Even when it is only node with packets to send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4D958E77-02B5-4CB6-9A2C-A27DECAAE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059" r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60BDCFB-968A-46DD-9BFB-F83630649F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76237" y="2842084"/>
            <a:ext cx="5181600" cy="2631155"/>
          </a:xfrm>
        </p:spPr>
      </p:pic>
    </p:spTree>
    <p:extLst>
      <p:ext uri="{BB962C8B-B14F-4D97-AF65-F5344CB8AC3E}">
        <p14:creationId xmlns:p14="http://schemas.microsoft.com/office/powerpoint/2010/main" val="1095777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6BBC3-F6B8-4259-BD6C-3B0A551C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Channel Partitioning Protocols:</a:t>
            </a:r>
            <a:br>
              <a:rPr lang="en-US" altLang="ko-KR"/>
            </a:br>
            <a:r>
              <a:rPr lang="en-US" altLang="ko-KR"/>
              <a:t>Code Division Multiple Access(CDMA)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6326262-6BC4-4BE6-A93B-CC28B2347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Approach</a:t>
            </a:r>
          </a:p>
          <a:p>
            <a:pPr lvl="1"/>
            <a:r>
              <a:rPr lang="en-US" altLang="ko-KR" dirty="0"/>
              <a:t>Assign different code to each node</a:t>
            </a:r>
          </a:p>
          <a:p>
            <a:pPr lvl="1"/>
            <a:r>
              <a:rPr lang="en-US" altLang="ko-KR" dirty="0"/>
              <a:t>Each node use its unique code to encode data bits</a:t>
            </a:r>
          </a:p>
          <a:p>
            <a:pPr lvl="1"/>
            <a:r>
              <a:rPr lang="en-US" altLang="ko-KR" dirty="0"/>
              <a:t>Different nodes can transmit simultaneously</a:t>
            </a:r>
          </a:p>
          <a:p>
            <a:pPr lvl="1"/>
            <a:r>
              <a:rPr lang="en-US" altLang="ko-KR" dirty="0"/>
              <a:t>Receivers correctly receive sender’s encoded data bits</a:t>
            </a:r>
          </a:p>
          <a:p>
            <a:pPr lvl="2"/>
            <a:r>
              <a:rPr lang="en-US" altLang="ko-KR" dirty="0"/>
              <a:t>Assume receiver knows sender’s code</a:t>
            </a:r>
          </a:p>
          <a:p>
            <a:r>
              <a:rPr lang="en-US" altLang="ko-KR" dirty="0"/>
              <a:t>Particularly use for cellular telephony</a:t>
            </a:r>
          </a:p>
          <a:p>
            <a:pPr lvl="1"/>
            <a:r>
              <a:rPr lang="en-US" altLang="ko-KR" dirty="0"/>
              <a:t>Cellular</a:t>
            </a:r>
          </a:p>
          <a:p>
            <a:pPr lvl="2"/>
            <a:r>
              <a:rPr lang="en-US" altLang="ko-KR" dirty="0"/>
              <a:t>Mobile telephone system</a:t>
            </a:r>
          </a:p>
        </p:txBody>
      </p:sp>
    </p:spTree>
    <p:extLst>
      <p:ext uri="{BB962C8B-B14F-4D97-AF65-F5344CB8AC3E}">
        <p14:creationId xmlns:p14="http://schemas.microsoft.com/office/powerpoint/2010/main" val="3789992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091F6-CD50-4BD3-8E3C-7D6D773CA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Random Access Protocols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35A12F-128F-4044-A772-C72C6D15B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Approach</a:t>
            </a:r>
          </a:p>
          <a:p>
            <a:pPr lvl="1"/>
            <a:r>
              <a:rPr lang="en-US" altLang="ko-KR"/>
              <a:t>Transmitting node always transmit at full rate of channel</a:t>
            </a:r>
          </a:p>
          <a:p>
            <a:pPr lvl="1"/>
            <a:r>
              <a:rPr lang="en-US" altLang="ko-KR"/>
              <a:t>When there is collision, each node involved in collision repeatedly retransmit its frame</a:t>
            </a:r>
          </a:p>
          <a:p>
            <a:pPr lvl="2"/>
            <a:r>
              <a:rPr lang="en-US" altLang="ko-KR"/>
              <a:t>Until its frame gets through without</a:t>
            </a:r>
            <a:r>
              <a:rPr lang="ko-KR" altLang="en-US"/>
              <a:t> </a:t>
            </a:r>
            <a:r>
              <a:rPr lang="en-US" altLang="ko-KR"/>
              <a:t>collision</a:t>
            </a:r>
          </a:p>
          <a:p>
            <a:pPr lvl="1"/>
            <a:r>
              <a:rPr lang="en-US" altLang="ko-KR"/>
              <a:t>However, it waits a random delay before retransmitting frame</a:t>
            </a:r>
          </a:p>
          <a:p>
            <a:pPr lvl="2"/>
            <a:r>
              <a:rPr lang="en-US" altLang="ko-KR"/>
              <a:t>Random</a:t>
            </a:r>
            <a:r>
              <a:rPr lang="ko-KR" altLang="en-US"/>
              <a:t> </a:t>
            </a:r>
            <a:r>
              <a:rPr lang="en-US" altLang="ko-KR"/>
              <a:t>delays are independently chosen</a:t>
            </a:r>
          </a:p>
          <a:p>
            <a:pPr lvl="2"/>
            <a:r>
              <a:rPr lang="en-US" altLang="ko-KR"/>
              <a:t>So, be able to sneak it frame into channel without collision</a:t>
            </a:r>
          </a:p>
          <a:p>
            <a:r>
              <a:rPr lang="en-US" altLang="ko-KR"/>
              <a:t>Protocols</a:t>
            </a:r>
          </a:p>
          <a:p>
            <a:pPr lvl="1"/>
            <a:r>
              <a:rPr lang="en-US" altLang="ko-KR"/>
              <a:t>Slotted</a:t>
            </a:r>
            <a:r>
              <a:rPr lang="ko-KR" altLang="en-US"/>
              <a:t> </a:t>
            </a:r>
            <a:r>
              <a:rPr lang="en-US" altLang="ko-KR"/>
              <a:t>Aloha and Aloha</a:t>
            </a:r>
          </a:p>
          <a:p>
            <a:pPr lvl="1"/>
            <a:r>
              <a:rPr lang="en-US" altLang="ko-KR"/>
              <a:t>Carrier Sense Multiple Access(CSMA)</a:t>
            </a:r>
          </a:p>
          <a:p>
            <a:pPr lvl="1"/>
            <a:r>
              <a:rPr lang="en-US" altLang="ko-KR"/>
              <a:t>Carrier Sense Multiple Access with Collision Detection(CSMA/CD)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078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F645BC5-9FAE-4CB7-A0E0-7FAA9893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5.1 Introduction to the</a:t>
            </a:r>
            <a:r>
              <a:rPr lang="ko-KR" altLang="en-US"/>
              <a:t> </a:t>
            </a:r>
            <a:r>
              <a:rPr lang="en-US" altLang="ko-KR"/>
              <a:t>link layer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E4D6B1-3339-4061-88A2-A42A80D8D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209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1E42A-B339-44E8-B3E3-FA8A33F40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Assumption of Slotted Aloha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66A5A17-CFCD-4672-BDAB-90BFD46B39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All frames consist of exactly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/>
                  <a:t> bits</a:t>
                </a:r>
              </a:p>
              <a:p>
                <a:r>
                  <a:rPr lang="en-US" altLang="ko-KR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Time is divided into slots of size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seconds</a:t>
                </a:r>
              </a:p>
              <a:p>
                <a:pPr lvl="1"/>
                <a:r>
                  <a:rPr lang="en-US" altLang="ko-KR"/>
                  <a:t>That is, a slot equals the time to transmit one frame</a:t>
                </a:r>
              </a:p>
              <a:p>
                <a:r>
                  <a:rPr lang="en-US" altLang="ko-KR"/>
                  <a:t>Nodes start to transmit frames only at the beginnings of slots</a:t>
                </a:r>
              </a:p>
              <a:p>
                <a:r>
                  <a:rPr lang="en-US" altLang="ko-KR"/>
                  <a:t>Nodes are synchronized so that each node knows when the slots begin</a:t>
                </a:r>
              </a:p>
              <a:p>
                <a:r>
                  <a:rPr lang="en-US" altLang="ko-KR"/>
                  <a:t>If two or more frames collide in a slot, all nodes detect collision event before the slot ends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66A5A17-CFCD-4672-BDAB-90BFD46B39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560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7F05D-78BC-4C08-B41E-46A0B3F9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Operation of Slotted Aloha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831F1E2-6910-4284-B0B0-61055E59DD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When node has a fresh frame to send, </a:t>
                </a:r>
              </a:p>
              <a:p>
                <a:pPr lvl="1"/>
                <a:r>
                  <a:rPr lang="en-US" altLang="ko-KR" dirty="0"/>
                  <a:t>It waits until the beginning of the next slot </a:t>
                </a:r>
              </a:p>
              <a:p>
                <a:pPr lvl="1"/>
                <a:r>
                  <a:rPr lang="en-US" altLang="ko-KR" dirty="0"/>
                  <a:t>And transmits the entire frame in the slot</a:t>
                </a:r>
              </a:p>
              <a:p>
                <a:r>
                  <a:rPr lang="en-US" altLang="ko-KR" dirty="0"/>
                  <a:t>If no collision occurs, </a:t>
                </a:r>
              </a:p>
              <a:p>
                <a:pPr lvl="1"/>
                <a:r>
                  <a:rPr lang="en-US" altLang="ko-KR" dirty="0"/>
                  <a:t>Node has successfully transmitted its frame and thus no retransmission</a:t>
                </a:r>
              </a:p>
              <a:p>
                <a:pPr lvl="1"/>
                <a:r>
                  <a:rPr lang="en-US" altLang="ko-KR" dirty="0"/>
                  <a:t>Node can prepare a new frame for transmission, if it has one</a:t>
                </a:r>
              </a:p>
              <a:p>
                <a:r>
                  <a:rPr lang="en-US" altLang="ko-KR" dirty="0"/>
                  <a:t>If collision occurs, </a:t>
                </a:r>
              </a:p>
              <a:p>
                <a:pPr lvl="1"/>
                <a:r>
                  <a:rPr lang="en-US" altLang="ko-KR" dirty="0"/>
                  <a:t>Node detects the collision before the end of the slot.</a:t>
                </a:r>
              </a:p>
              <a:p>
                <a:pPr lvl="1"/>
                <a:r>
                  <a:rPr lang="en-US" altLang="ko-KR" dirty="0"/>
                  <a:t>Node retransmits its frame in each subsequent slot with probability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Until frame is transmitted without collision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831F1E2-6910-4284-B0B0-61055E59D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780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AEB3-878A-431D-9F69-497B8B5C1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Advantages of Slotted Aloha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699D6B2-7DAC-4AB3-A0D1-D450FB8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Allow a node to transmit continuously at the full rate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When the node is the only active node</a:t>
                </a:r>
              </a:p>
              <a:p>
                <a:r>
                  <a:rPr lang="en-US" altLang="ko-KR" dirty="0"/>
                  <a:t>Highly decentralized</a:t>
                </a:r>
              </a:p>
              <a:p>
                <a:pPr lvl="1"/>
                <a:r>
                  <a:rPr lang="en-US" altLang="ko-KR" dirty="0"/>
                  <a:t>Because each node detects collisions and independently decides when to retransmit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699D6B2-7DAC-4AB3-A0D1-D450FB8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223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D146C-4B25-4B1A-885E-D98C032F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 Possible Efficiency Concerns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D393716-8A5A-4CC8-9F47-55425E591F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/>
                  <a:t>Collision slot</a:t>
                </a:r>
              </a:p>
              <a:p>
                <a:pPr lvl="1"/>
                <a:r>
                  <a:rPr lang="en-US" altLang="ko-KR"/>
                  <a:t>When there are multiple active nodes</a:t>
                </a:r>
              </a:p>
              <a:p>
                <a:pPr lvl="1"/>
                <a:r>
                  <a:rPr lang="en-US" altLang="ko-KR"/>
                  <a:t>Collision occurs, and therefore wasted</a:t>
                </a:r>
              </a:p>
              <a:p>
                <a:r>
                  <a:rPr lang="en-US" altLang="ko-KR"/>
                  <a:t>Empty slot</a:t>
                </a:r>
              </a:p>
              <a:p>
                <a:pPr lvl="1"/>
                <a:r>
                  <a:rPr lang="en-US" altLang="ko-KR"/>
                  <a:t>Because all active nodes refrain from probabilistic transmitting</a:t>
                </a:r>
              </a:p>
              <a:p>
                <a:r>
                  <a:rPr lang="en-US" altLang="ko-KR"/>
                  <a:t>Successful slot</a:t>
                </a:r>
              </a:p>
              <a:p>
                <a:pPr lvl="1"/>
                <a:r>
                  <a:rPr lang="en-US" altLang="ko-KR"/>
                  <a:t>Slot in which exactly one node transmit</a:t>
                </a:r>
              </a:p>
              <a:p>
                <a:r>
                  <a:rPr lang="en-US" altLang="ko-KR"/>
                  <a:t>So, the efficiency</a:t>
                </a:r>
              </a:p>
              <a:p>
                <a:pPr lvl="1"/>
                <a:r>
                  <a:rPr lang="en-US" altLang="ko-KR"/>
                  <a:t>For N active nodes,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𝑁𝑝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b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b="0"/>
                  <a:t>: probability of transmission</a:t>
                </a:r>
              </a:p>
              <a:p>
                <a:pPr lvl="1"/>
                <a:r>
                  <a:rPr lang="en-US" altLang="ko-KR"/>
                  <a:t>Maximum efficiency is given by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= 0.37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D393716-8A5A-4CC8-9F47-55425E591F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059" t="-131" b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24A0191-7394-4F8B-A1A3-A8A3BE9B95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2" y="2753832"/>
            <a:ext cx="5787044" cy="3080770"/>
          </a:xfrm>
        </p:spPr>
      </p:pic>
    </p:spTree>
    <p:extLst>
      <p:ext uri="{BB962C8B-B14F-4D97-AF65-F5344CB8AC3E}">
        <p14:creationId xmlns:p14="http://schemas.microsoft.com/office/powerpoint/2010/main" val="272418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ABCD5-67A1-4B2F-A278-017472E1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Protocol Before Slotted Aloha: Aloha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B140F590-C96C-481A-A934-8B8CCC2601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Unslotted, fully decentralized protocol</a:t>
                </a:r>
              </a:p>
              <a:p>
                <a:r>
                  <a:rPr lang="en-US" altLang="ko-KR" dirty="0"/>
                  <a:t>Nodes don’t know about starting time</a:t>
                </a:r>
              </a:p>
              <a:p>
                <a:r>
                  <a:rPr lang="en-US" altLang="ko-KR" dirty="0"/>
                  <a:t>Procedure</a:t>
                </a:r>
              </a:p>
              <a:p>
                <a:pPr lvl="1"/>
                <a:r>
                  <a:rPr lang="en-US" altLang="ko-KR" dirty="0"/>
                  <a:t>Node immediately transmit frame into broadcast channel</a:t>
                </a:r>
              </a:p>
              <a:p>
                <a:pPr lvl="1"/>
                <a:r>
                  <a:rPr lang="en-US" altLang="ko-KR" dirty="0"/>
                  <a:t>If collision occurs,</a:t>
                </a:r>
              </a:p>
              <a:p>
                <a:pPr lvl="2"/>
                <a:r>
                  <a:rPr lang="en-US" altLang="ko-KR" dirty="0"/>
                  <a:t>Node immediately retransmit frame with probability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Otherwise,</a:t>
                </a:r>
              </a:p>
              <a:p>
                <a:pPr lvl="2"/>
                <a:r>
                  <a:rPr lang="en-US" altLang="ko-KR" dirty="0"/>
                  <a:t>Node waits for a frame transmission time</a:t>
                </a:r>
              </a:p>
              <a:p>
                <a:r>
                  <a:rPr lang="en-US" altLang="ko-KR" dirty="0"/>
                  <a:t>Maximum efficiency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1/2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Exactly half of slotted Aloha</a:t>
                </a:r>
                <a:endParaRPr lang="ko-KR" altLang="en-US" dirty="0"/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B140F590-C96C-481A-A934-8B8CCC260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438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821B5-3EF7-4529-B4D8-EF706C8F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Rules for CSMA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DB2700-59AE-4E7C-8C1B-3FC07079E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Carrier sensing</a:t>
            </a:r>
          </a:p>
          <a:p>
            <a:pPr lvl="1"/>
            <a:r>
              <a:rPr lang="en-US" altLang="ko-KR" dirty="0"/>
              <a:t>Node listen to the channel before transmitting</a:t>
            </a:r>
          </a:p>
          <a:p>
            <a:pPr lvl="1"/>
            <a:r>
              <a:rPr lang="en-US" altLang="ko-KR" dirty="0"/>
              <a:t>If frame is currently being transmitted into channel</a:t>
            </a:r>
          </a:p>
          <a:p>
            <a:pPr lvl="2"/>
            <a:r>
              <a:rPr lang="en-US" altLang="ko-KR" dirty="0"/>
              <a:t>Node waits until it detects no transmission</a:t>
            </a:r>
          </a:p>
          <a:p>
            <a:r>
              <a:rPr lang="en-US" altLang="ko-KR" dirty="0"/>
              <a:t>Collision detection</a:t>
            </a:r>
          </a:p>
          <a:p>
            <a:pPr lvl="1"/>
            <a:r>
              <a:rPr lang="en-US" altLang="ko-KR" dirty="0"/>
              <a:t>Transmitting node listen to channel while it is transmitting</a:t>
            </a:r>
          </a:p>
          <a:p>
            <a:pPr lvl="1"/>
            <a:r>
              <a:rPr lang="en-US" altLang="ko-KR" dirty="0"/>
              <a:t>If it detects that another node is transmitting an interfering frame</a:t>
            </a:r>
          </a:p>
          <a:p>
            <a:pPr lvl="2"/>
            <a:r>
              <a:rPr lang="en-US" altLang="ko-KR" dirty="0"/>
              <a:t>Stop transmitting and wait random amount of time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767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0DD891-B451-458D-9607-6CDAC532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Carrier Sense Multiple Access(CSMA)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4A1D153E-0209-44DA-B59F-A51C203247D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Why collision occur even though all nodes perform carrier sensing in rules?</a:t>
                </a:r>
              </a:p>
              <a:p>
                <a:pPr lvl="1"/>
                <a:r>
                  <a:rPr lang="en-US" altLang="ko-KR" dirty="0"/>
                  <a:t>Due to end-to-end propagation delay</a:t>
                </a:r>
              </a:p>
              <a:p>
                <a:r>
                  <a:rPr lang="en-US" altLang="ko-KR" dirty="0"/>
                  <a:t>End-to-end propagation delay</a:t>
                </a:r>
              </a:p>
              <a:p>
                <a:pPr lvl="1"/>
                <a:r>
                  <a:rPr lang="en-US" altLang="ko-KR" dirty="0"/>
                  <a:t>Time it takes for signal to propagate from one of nodes to another</a:t>
                </a:r>
              </a:p>
              <a:p>
                <a:pPr lvl="1"/>
                <a:r>
                  <a:rPr lang="en-US" altLang="ko-KR" dirty="0"/>
                  <a:t>Situation</a:t>
                </a:r>
              </a:p>
              <a:p>
                <a:pPr lvl="2"/>
                <a:r>
                  <a:rPr lang="en-US" altLang="ko-KR" dirty="0"/>
                  <a:t>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, node B sense channel is idle</a:t>
                </a:r>
              </a:p>
              <a:p>
                <a:pPr lvl="2"/>
                <a:r>
                  <a:rPr lang="en-US" altLang="ko-KR" dirty="0"/>
                  <a:t>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, node D sense channel is idle</a:t>
                </a:r>
              </a:p>
              <a:p>
                <a:pPr lvl="3"/>
                <a:r>
                  <a:rPr lang="en-US" altLang="ko-KR" dirty="0"/>
                  <a:t>Bits transmitted by B have yet reached to D</a:t>
                </a:r>
              </a:p>
              <a:p>
                <a:pPr lvl="2"/>
                <a:r>
                  <a:rPr lang="en-US" altLang="ko-KR" dirty="0"/>
                  <a:t>Short time later, B’s transmission begins to interfere with D’s transmission</a:t>
                </a:r>
              </a:p>
              <a:p>
                <a:pPr lvl="1"/>
                <a:r>
                  <a:rPr lang="en-US" altLang="ko-KR" dirty="0"/>
                  <a:t>Shorter delay is better</a:t>
                </a:r>
              </a:p>
              <a:p>
                <a:r>
                  <a:rPr lang="en-US" altLang="ko-KR" dirty="0"/>
                  <a:t>Both B and D transmit in spite of collision</a:t>
                </a:r>
                <a:endParaRPr lang="ko-KR" altLang="en-US" dirty="0"/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4A1D153E-0209-44DA-B59F-A51C20324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059" t="-1044" b="-19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4E93B11-E728-4C63-961E-8912CB825B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54843" y="1315262"/>
            <a:ext cx="4883501" cy="5456521"/>
          </a:xfrm>
        </p:spPr>
      </p:pic>
    </p:spTree>
    <p:extLst>
      <p:ext uri="{BB962C8B-B14F-4D97-AF65-F5344CB8AC3E}">
        <p14:creationId xmlns:p14="http://schemas.microsoft.com/office/powerpoint/2010/main" val="2933323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703D0-99A7-48FA-8BE1-0F1FCFDB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Carrier Sense Multiple Access with Collision Detection(CSMA/CD)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D26D11-309A-425B-86D6-311012538E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Nodes abort transmission after detecting collision</a:t>
            </a:r>
          </a:p>
          <a:p>
            <a:pPr lvl="1"/>
            <a:r>
              <a:rPr lang="en-US" altLang="ko-KR"/>
              <a:t>Not transmitting a useless, damaged frame in its entirety</a:t>
            </a:r>
          </a:p>
          <a:p>
            <a:r>
              <a:rPr lang="en-US" altLang="ko-KR"/>
              <a:t>Operation from perspective of adapter</a:t>
            </a:r>
          </a:p>
          <a:p>
            <a:pPr marL="687600" lvl="1" indent="-273600">
              <a:buFont typeface="+mj-lt"/>
              <a:buAutoNum type="arabicPeriod"/>
            </a:pPr>
            <a:r>
              <a:rPr lang="en-US" altLang="ko-KR"/>
              <a:t>When adapter obtains datagram, </a:t>
            </a:r>
          </a:p>
          <a:p>
            <a:pPr lvl="2"/>
            <a:r>
              <a:rPr lang="en-US" altLang="ko-KR"/>
              <a:t>Prepares a link-layer frame, and puts the frame adapter buffer</a:t>
            </a:r>
          </a:p>
          <a:p>
            <a:pPr marL="687600" lvl="1" indent="-273600">
              <a:buFont typeface="+mj-lt"/>
              <a:buAutoNum type="arabicPeriod"/>
            </a:pPr>
            <a:r>
              <a:rPr lang="en-US" altLang="ko-KR"/>
              <a:t>If adapter senses that the channel is idle, transmit the frame</a:t>
            </a:r>
          </a:p>
          <a:p>
            <a:pPr lvl="2"/>
            <a:r>
              <a:rPr lang="en-US" altLang="ko-KR"/>
              <a:t>Otherwise, wait until it senses no signal energy and then transmit</a:t>
            </a:r>
          </a:p>
          <a:p>
            <a:pPr marL="687600" lvl="1" indent="-273600">
              <a:buFont typeface="+mj-lt"/>
              <a:buAutoNum type="arabicPeriod"/>
            </a:pPr>
            <a:r>
              <a:rPr lang="en-US" altLang="ko-KR"/>
              <a:t>While transmitting, </a:t>
            </a:r>
          </a:p>
          <a:p>
            <a:pPr lvl="2"/>
            <a:r>
              <a:rPr lang="en-US" altLang="ko-KR"/>
              <a:t>Adapter monitors signal from other adapters using the broadcast channel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449DBB9-FC7D-4055-9826-6F611D96A0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8266" y="1566940"/>
            <a:ext cx="4725534" cy="5240601"/>
          </a:xfrm>
        </p:spPr>
      </p:pic>
    </p:spTree>
    <p:extLst>
      <p:ext uri="{BB962C8B-B14F-4D97-AF65-F5344CB8AC3E}">
        <p14:creationId xmlns:p14="http://schemas.microsoft.com/office/powerpoint/2010/main" val="2443641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703D0-99A7-48FA-8BE1-0F1FCFDB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Carrier Sense Multiple Access with Collision Detection(CSMA/CD)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D26D11-309A-425B-86D6-311012538E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(Cont.) Operation from perspective of adapter</a:t>
            </a:r>
          </a:p>
          <a:p>
            <a:pPr marL="687600" lvl="1" indent="-273600">
              <a:buFont typeface="+mj-lt"/>
              <a:buAutoNum type="arabicPeriod" startAt="4"/>
            </a:pPr>
            <a:r>
              <a:rPr lang="en-US" altLang="ko-KR"/>
              <a:t>If adapter transmits entire frame without detecting signal from other adapters, </a:t>
            </a:r>
          </a:p>
          <a:p>
            <a:pPr lvl="2"/>
            <a:r>
              <a:rPr lang="en-US" altLang="ko-KR"/>
              <a:t>Adapter is finished with the frame</a:t>
            </a:r>
          </a:p>
          <a:p>
            <a:pPr lvl="2"/>
            <a:r>
              <a:rPr lang="en-US" altLang="ko-KR"/>
              <a:t>Otherwise, stops transmitting its frame</a:t>
            </a:r>
          </a:p>
          <a:p>
            <a:pPr marL="687600" lvl="1" indent="-273600">
              <a:buFont typeface="+mj-lt"/>
              <a:buAutoNum type="arabicPeriod" startAt="4"/>
            </a:pPr>
            <a:r>
              <a:rPr lang="en-US" altLang="ko-KR"/>
              <a:t>After aborting, </a:t>
            </a:r>
          </a:p>
          <a:p>
            <a:pPr lvl="2"/>
            <a:r>
              <a:rPr lang="en-US" altLang="ko-KR"/>
              <a:t>Adapter waits a random amount of time and then returns to step 2</a:t>
            </a:r>
          </a:p>
          <a:p>
            <a:r>
              <a:rPr lang="en-US" altLang="ko-KR"/>
              <a:t>Need for random amount of time</a:t>
            </a:r>
          </a:p>
          <a:p>
            <a:pPr lvl="1"/>
            <a:r>
              <a:rPr lang="en-US" altLang="ko-KR"/>
              <a:t>If two nodes transmit at the same time, continue colliding forever</a:t>
            </a:r>
          </a:p>
          <a:p>
            <a:r>
              <a:rPr lang="en-US" altLang="ko-KR"/>
              <a:t>Then what is good interval to choose random backoff time?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449DBB9-FC7D-4055-9826-6F611D96A0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28266" y="1566940"/>
            <a:ext cx="4725534" cy="5240601"/>
          </a:xfrm>
        </p:spPr>
      </p:pic>
    </p:spTree>
    <p:extLst>
      <p:ext uri="{BB962C8B-B14F-4D97-AF65-F5344CB8AC3E}">
        <p14:creationId xmlns:p14="http://schemas.microsoft.com/office/powerpoint/2010/main" val="2320078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7065E46A-CF0D-4073-849F-DF242F44E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Binary</a:t>
            </a:r>
            <a:r>
              <a:rPr lang="ko-KR" altLang="en-US"/>
              <a:t> </a:t>
            </a:r>
            <a:r>
              <a:rPr lang="en-US" altLang="ko-KR"/>
              <a:t>Exponential</a:t>
            </a:r>
            <a:r>
              <a:rPr lang="ko-KR" altLang="en-US"/>
              <a:t> </a:t>
            </a:r>
            <a:r>
              <a:rPr lang="en-US" altLang="ko-KR"/>
              <a:t>Backoff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DA3CFB2A-60D5-40FC-8438-EC967456D3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/>
                  <a:t>When transmitting a frame that has already experienced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/>
                  <a:t> collisions</a:t>
                </a:r>
              </a:p>
              <a:p>
                <a:pPr lvl="1"/>
                <a:r>
                  <a:rPr lang="en-US" altLang="ko-KR"/>
                  <a:t>Node choose value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ko-KR"/>
                  <a:t> at random from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{0, 1, 2,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−1}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E.g., for ethernet, amount of waiting time 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512</m:t>
                    </m:r>
                  </m:oMath>
                </a14:m>
                <a:r>
                  <a:rPr lang="en-US" altLang="ko-KR"/>
                  <a:t> bit times</a:t>
                </a:r>
              </a:p>
              <a:p>
                <a:r>
                  <a:rPr lang="en-US" altLang="ko-KR"/>
                  <a:t>Size of sets grows exponentially with number of collisions</a:t>
                </a:r>
              </a:p>
              <a:p>
                <a:r>
                  <a:rPr lang="en-US" altLang="ko-KR"/>
                  <a:t>Each time node prepares a new frame for transmission</a:t>
                </a:r>
              </a:p>
              <a:p>
                <a:pPr lvl="1"/>
                <a:r>
                  <a:rPr lang="en-US" altLang="ko-KR"/>
                  <a:t>Run CSMA/CD algorithm</a:t>
                </a:r>
              </a:p>
              <a:p>
                <a:pPr lvl="1"/>
                <a:r>
                  <a:rPr lang="en-US" altLang="ko-KR"/>
                  <a:t>Not consider any collisions that may have occurred in recent past</a:t>
                </a:r>
              </a:p>
              <a:p>
                <a:pPr lvl="2"/>
                <a:r>
                  <a:rPr lang="en-US" altLang="ko-KR"/>
                  <a:t>Can sneak in successful transmission, while other nodes are in exponential backoff state</a:t>
                </a:r>
              </a:p>
            </p:txBody>
          </p:sp>
        </mc:Choice>
        <mc:Fallback xmlns="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DA3CFB2A-60D5-40FC-8438-EC967456D3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949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1E51B-C8C5-44F8-8828-F8DFFDAA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Terminology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B81914-5FD5-4B5F-82AC-162C0544F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Node</a:t>
            </a:r>
          </a:p>
          <a:p>
            <a:pPr lvl="1"/>
            <a:r>
              <a:rPr lang="en-US" altLang="ko-KR"/>
              <a:t>Any device that runs in link-layer protocol</a:t>
            </a:r>
          </a:p>
          <a:p>
            <a:pPr lvl="1"/>
            <a:r>
              <a:rPr lang="en-US" altLang="ko-KR"/>
              <a:t>E.g., host, router, switch, </a:t>
            </a:r>
            <a:r>
              <a:rPr lang="en-US" altLang="ko-KR" err="1"/>
              <a:t>WiFi</a:t>
            </a:r>
            <a:r>
              <a:rPr lang="en-US" altLang="ko-KR"/>
              <a:t> access point</a:t>
            </a:r>
          </a:p>
          <a:p>
            <a:r>
              <a:rPr lang="en-US" altLang="ko-KR"/>
              <a:t>Link</a:t>
            </a:r>
          </a:p>
          <a:p>
            <a:pPr lvl="1"/>
            <a:r>
              <a:rPr lang="en-US" altLang="ko-KR"/>
              <a:t>Communication channel that connect adjacent nodes </a:t>
            </a:r>
          </a:p>
          <a:p>
            <a:r>
              <a:rPr lang="en-US" altLang="ko-KR"/>
              <a:t>Link-layer frame</a:t>
            </a:r>
          </a:p>
          <a:p>
            <a:pPr lvl="1"/>
            <a:r>
              <a:rPr lang="en-US" altLang="ko-KR"/>
              <a:t>Over a given link, transmitting node encapsulate datagram in link-layer frame</a:t>
            </a:r>
          </a:p>
          <a:p>
            <a:pPr lvl="1"/>
            <a:r>
              <a:rPr lang="en-US" altLang="ko-KR"/>
              <a:t>Consist of data field(datagram) and headers</a:t>
            </a:r>
          </a:p>
          <a:p>
            <a:pPr lvl="2"/>
            <a:r>
              <a:rPr lang="en-US" altLang="ko-KR"/>
              <a:t>Structure is specified by link-layer protocol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190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AB548-3F98-4E1B-A88D-E6B4C967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Efficiency of CSMA/CD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BD77047-6B4C-49A6-8AD3-CBA151A794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Efficiency: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1+5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𝑝𝑟𝑜𝑝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𝑡𝑟𝑎𝑛𝑠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altLang="ko-KR"/>
                  <a:t>: maximum time it takes signal to propagate between two adapters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</m:oMath>
                </a14:m>
                <a:r>
                  <a:rPr lang="en-US" altLang="ko-KR"/>
                  <a:t>: time to transmit a maximum size frame</a:t>
                </a:r>
              </a:p>
              <a:p>
                <a:r>
                  <a:rPr lang="en-US" altLang="ko-KR"/>
                  <a:t>Interpretation of formula</a:t>
                </a:r>
              </a:p>
              <a:p>
                <a:pPr lvl="1"/>
                <a:r>
                  <a:rPr lang="en-US" altLang="ko-KR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altLang="ko-KR"/>
                  <a:t> approaches 0, efficiency approaches 1</a:t>
                </a:r>
              </a:p>
              <a:p>
                <a:pPr lvl="2"/>
                <a:r>
                  <a:rPr lang="en-US" altLang="ko-KR"/>
                  <a:t>If propagation delay is zero, colliding node abort immediately</a:t>
                </a:r>
              </a:p>
              <a:p>
                <a:pPr lvl="1"/>
                <a:r>
                  <a:rPr lang="en-US" altLang="ko-KR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</m:oMath>
                </a14:m>
                <a:r>
                  <a:rPr lang="en-US" altLang="ko-KR"/>
                  <a:t> becomes large, efficiency approaches 1</a:t>
                </a:r>
              </a:p>
              <a:p>
                <a:pPr lvl="2"/>
                <a:r>
                  <a:rPr lang="en-US" altLang="ko-KR"/>
                  <a:t>When a frame grab channel, hold onto channel for a very long time</a:t>
                </a:r>
              </a:p>
              <a:p>
                <a:pPr lvl="1"/>
                <a:endParaRPr lang="ko-KR" altLang="en-US"/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BD77047-6B4C-49A6-8AD3-CBA151A794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8791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28A47-0C92-BC47-AF9D-1FC076D6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>
                <a:solidFill>
                  <a:schemeClr val="bg1"/>
                </a:solidFill>
              </a:rPr>
              <a:t>CSMA/CA</a:t>
            </a:r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01BD22-5D82-D544-A759-29CA91195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9160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3C66D-08D1-49C3-BB58-45615F21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CSMA/CA vs CSMA/CD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1C291E-425F-43A6-8B4E-C5E4AEF3D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Instead of using collision detection, it uses collision-avoidance techniques</a:t>
            </a:r>
          </a:p>
          <a:p>
            <a:pPr lvl="1"/>
            <a:r>
              <a:rPr lang="en-US" altLang="ko-KR"/>
              <a:t>Once, a station begins to transmit a frame it transmit the frame entirely</a:t>
            </a:r>
          </a:p>
          <a:p>
            <a:pPr lvl="1"/>
            <a:r>
              <a:rPr lang="en-US" altLang="ko-KR"/>
              <a:t>No turning back</a:t>
            </a:r>
          </a:p>
          <a:p>
            <a:r>
              <a:rPr lang="en-US" altLang="ko-KR"/>
              <a:t>Uses link-layer acknowledgment/retransmission(ARQ) scheme</a:t>
            </a:r>
          </a:p>
          <a:p>
            <a:r>
              <a:rPr lang="en-US" altLang="ko-KR"/>
              <a:t>Used in wireless environment with relatively high bit error rate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06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D51DB-B5A1-D647-88CD-1327F8A6F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Why Not Implement Collision Detection?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2106C-6C40-6F49-857F-74B9CA1F3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Ability to detect collision requires ability to send and receive at the same time</a:t>
            </a:r>
          </a:p>
          <a:p>
            <a:pPr lvl="1"/>
            <a:r>
              <a:rPr lang="en-US" altLang="ko-KR"/>
              <a:t>More costly to implement</a:t>
            </a:r>
          </a:p>
          <a:p>
            <a:r>
              <a:rPr lang="en-US" altLang="ko-KR"/>
              <a:t>Even if the adapter could transmit and listen at the same time, adapter would still not be able to detect all collisions due to hidden terminal problem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2804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9BA46-89C1-6F4D-A554-BC4FDADE1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Hidden Terminal Problem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C4EEEA-971A-0F45-9513-0BAFBE7D0E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ko-KR"/>
              <a:t>Due to fading each host are hidden from each other although neither is hidden from AP</a:t>
            </a:r>
          </a:p>
          <a:p>
            <a:r>
              <a:rPr kumimoji="1" lang="en-US" altLang="ko-KR"/>
              <a:t>Host H1 and H2 may send frames at same time to AP causing collision</a:t>
            </a:r>
          </a:p>
          <a:p>
            <a:pPr lvl="1"/>
            <a:r>
              <a:rPr kumimoji="1" lang="en-US" altLang="ko-KR"/>
              <a:t>Cannot detect each other, therefore hidden</a:t>
            </a:r>
            <a:endParaRPr kumimoji="1"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6F2143A-96E3-5047-B194-BDCAEA14A3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37240"/>
            <a:ext cx="5181600" cy="304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04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7D747-C288-F949-B361-F2961021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CSMA/CA Procedure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CB9192C-1148-CF43-9D3E-1A6ACB0727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ko-KR" dirty="0"/>
                  <a:t>If channel is idle, wait for short period of time known as Distributed Inter-frame Space(DIFS)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ko-KR" dirty="0"/>
                  <a:t>If channel is still idle, transmit frame and wait for ACK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ko-KR" dirty="0"/>
                  <a:t>Otherwise wait for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en-US" altLang="ko-KR" dirty="0"/>
                  <a:t> time using binary exponential backoff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ko-KR" dirty="0"/>
                  <a:t>If channel is idle, count down the value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kumimoji="1" lang="en-US" altLang="ko-KR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ko-KR" dirty="0"/>
                  <a:t>Otherwise, counter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en-US" altLang="ko-KR" dirty="0"/>
                  <a:t> remains frozen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ko-KR" dirty="0"/>
                  <a:t>When counter reaches zero, the station transmits frame and wait for ACK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ko-KR" dirty="0"/>
                  <a:t>If ACK has not been received retransmit by going to step 3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CB9192C-1148-CF43-9D3E-1A6ACB0727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171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3C61B-A1E0-6E46-BD32-B6FA99E77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kumimoji="1" lang="en-US" altLang="ko-KR"/>
              <a:t>Clear to Send(CTS) &amp; </a:t>
            </a:r>
            <a:br>
              <a:rPr kumimoji="1" lang="en-US" altLang="ko-KR"/>
            </a:br>
            <a:r>
              <a:rPr kumimoji="1" lang="en-US" altLang="ko-KR"/>
              <a:t>Request to Send(RTS)</a:t>
            </a:r>
            <a:endParaRPr kumimoji="1" lang="ko-KR" alt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8208C4-B21A-46EE-A9F9-BAAD55F45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74710" cy="4664074"/>
          </a:xfrm>
        </p:spPr>
        <p:txBody>
          <a:bodyPr/>
          <a:lstStyle/>
          <a:p>
            <a:r>
              <a:rPr lang="en-US"/>
              <a:t>Mitigated with short control frames: CTS, RTS</a:t>
            </a:r>
          </a:p>
          <a:p>
            <a:r>
              <a:rPr lang="en-US"/>
              <a:t>Request to send(RTS)</a:t>
            </a:r>
          </a:p>
          <a:p>
            <a:pPr lvl="1"/>
            <a:r>
              <a:rPr lang="en-US"/>
              <a:t>When sender wants to send data frame, it first broadcast RTS frame</a:t>
            </a:r>
          </a:p>
          <a:p>
            <a:r>
              <a:rPr lang="en-US"/>
              <a:t>Clear to send(CTS)</a:t>
            </a:r>
          </a:p>
          <a:p>
            <a:pPr lvl="1"/>
            <a:r>
              <a:rPr lang="en-US"/>
              <a:t>When AP receives RTS frame, it responds by broadcasting CTS frame</a:t>
            </a:r>
          </a:p>
          <a:p>
            <a:pPr lvl="1"/>
            <a:r>
              <a:rPr lang="en-US"/>
              <a:t>Two purposes of CTS frame</a:t>
            </a:r>
          </a:p>
          <a:p>
            <a:pPr lvl="2"/>
            <a:r>
              <a:rPr lang="en-US"/>
              <a:t>Give sender explicit permission to send</a:t>
            </a:r>
          </a:p>
          <a:p>
            <a:pPr lvl="2"/>
            <a:r>
              <a:rPr lang="en-US"/>
              <a:t>Instructs other stations to not send for certain amount of time reserved in CTS frame</a:t>
            </a:r>
          </a:p>
          <a:p>
            <a:pPr lvl="1"/>
            <a:r>
              <a:rPr lang="en-US"/>
              <a:t>Since two hosts are in range of AP, hidden terminal problem is mitigated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61A03B-A62E-5343-8DC5-BDEFD17B6D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35773" y="283822"/>
            <a:ext cx="4638067" cy="6355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537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D1299-676A-4989-B334-BAE37E11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Taking-Turns Protocols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8A87E-901F-426C-A162-AB5DD578B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Aloha and CSMA don’t satisfy property that</a:t>
            </a:r>
          </a:p>
          <a:p>
            <a:pPr lvl="1"/>
            <a:r>
              <a:rPr lang="en-US" altLang="ko-KR"/>
              <a:t>When M nodes are active, then each active node has a throughput of nearly R/M bps</a:t>
            </a:r>
          </a:p>
          <a:p>
            <a:pPr lvl="1"/>
            <a:r>
              <a:rPr lang="en-US" altLang="ko-KR"/>
              <a:t>This is, the motivation for taking-turns protocols</a:t>
            </a:r>
          </a:p>
          <a:p>
            <a:r>
              <a:rPr lang="en-US" altLang="ko-KR"/>
              <a:t>Taking-turns protocols</a:t>
            </a:r>
          </a:p>
          <a:p>
            <a:pPr lvl="1"/>
            <a:r>
              <a:rPr lang="en-US" altLang="ko-KR"/>
              <a:t>Polling protocol</a:t>
            </a:r>
          </a:p>
          <a:p>
            <a:pPr lvl="1"/>
            <a:r>
              <a:rPr lang="en-US" altLang="ko-KR"/>
              <a:t>Token-passing protocol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365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A8F90-3C4C-4F66-9D28-B209D1AA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Polling Protocol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9E771-010F-442A-846F-EE72DE06A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Requirement: one of nodes to be designated as master node</a:t>
            </a:r>
          </a:p>
          <a:p>
            <a:r>
              <a:rPr lang="en-US" altLang="ko-KR"/>
              <a:t>Procedure</a:t>
            </a:r>
          </a:p>
          <a:p>
            <a:pPr lvl="1"/>
            <a:r>
              <a:rPr lang="en-US" altLang="ko-KR"/>
              <a:t>Master node poll each of the nodes in round-robin fashion</a:t>
            </a:r>
          </a:p>
          <a:p>
            <a:pPr lvl="2"/>
            <a:r>
              <a:rPr lang="en-US" altLang="ko-KR"/>
              <a:t>Continue</a:t>
            </a:r>
            <a:r>
              <a:rPr lang="ko-KR" altLang="en-US"/>
              <a:t> </a:t>
            </a:r>
            <a:r>
              <a:rPr lang="en-US" altLang="ko-KR"/>
              <a:t>in cyclic manner</a:t>
            </a:r>
          </a:p>
          <a:p>
            <a:r>
              <a:rPr lang="en-US" altLang="ko-KR"/>
              <a:t>Advantages</a:t>
            </a:r>
          </a:p>
          <a:p>
            <a:pPr lvl="1"/>
            <a:r>
              <a:rPr lang="en-US" altLang="ko-KR"/>
              <a:t>Eliminate collision and empty slot</a:t>
            </a:r>
          </a:p>
          <a:p>
            <a:r>
              <a:rPr lang="en-US" altLang="ko-KR"/>
              <a:t>Drawbacks</a:t>
            </a:r>
          </a:p>
          <a:p>
            <a:pPr lvl="1"/>
            <a:r>
              <a:rPr lang="en-US" altLang="ko-KR"/>
              <a:t>Introduce polling delay</a:t>
            </a:r>
          </a:p>
          <a:p>
            <a:pPr lvl="2"/>
            <a:r>
              <a:rPr lang="en-US" altLang="ko-KR"/>
              <a:t>Delay : amount of time required to notify a node that it can transmit</a:t>
            </a:r>
          </a:p>
          <a:p>
            <a:pPr lvl="2"/>
            <a:r>
              <a:rPr lang="en-US" altLang="ko-KR"/>
              <a:t>So, node can transmit at a rate less than R bps</a:t>
            </a:r>
          </a:p>
          <a:p>
            <a:pPr lvl="1"/>
            <a:r>
              <a:rPr lang="en-US" altLang="ko-KR"/>
              <a:t>If master node fails, entire channel becomes inoperative</a:t>
            </a:r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135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358A0-E8CA-4316-BD06-43F979A2A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Token-Passing Protocol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586F-731F-4CA3-AE5C-2342F45D1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Requirement: token</a:t>
            </a:r>
          </a:p>
          <a:p>
            <a:r>
              <a:rPr lang="en-US" altLang="ko-KR"/>
              <a:t>Procedure</a:t>
            </a:r>
          </a:p>
          <a:p>
            <a:pPr lvl="1"/>
            <a:r>
              <a:rPr lang="en-US" altLang="ko-KR"/>
              <a:t>Token is exchanged among nodes in some fixed order</a:t>
            </a:r>
          </a:p>
          <a:p>
            <a:pPr lvl="1"/>
            <a:r>
              <a:rPr lang="en-US" altLang="ko-KR"/>
              <a:t>When a node receives a token</a:t>
            </a:r>
          </a:p>
          <a:p>
            <a:pPr lvl="2"/>
            <a:r>
              <a:rPr lang="en-US" altLang="ko-KR"/>
              <a:t>If node has frames to send, </a:t>
            </a:r>
          </a:p>
          <a:p>
            <a:pPr lvl="3"/>
            <a:r>
              <a:rPr lang="en-US" altLang="ko-KR"/>
              <a:t>Holds onto token</a:t>
            </a:r>
          </a:p>
          <a:p>
            <a:pPr lvl="3"/>
            <a:r>
              <a:rPr lang="en-US" altLang="ko-KR"/>
              <a:t>Send up to maximum number of frames and then forward token to next node</a:t>
            </a:r>
          </a:p>
          <a:p>
            <a:pPr lvl="2"/>
            <a:r>
              <a:rPr lang="en-US" altLang="ko-KR"/>
              <a:t>Otherwise, immediately forwards token</a:t>
            </a:r>
          </a:p>
          <a:p>
            <a:r>
              <a:rPr lang="en-US" altLang="ko-KR"/>
              <a:t>Problems</a:t>
            </a:r>
          </a:p>
          <a:p>
            <a:pPr lvl="1"/>
            <a:r>
              <a:rPr lang="en-US" altLang="ko-KR"/>
              <a:t>Failure of one node can crash entire channel</a:t>
            </a:r>
          </a:p>
          <a:p>
            <a:pPr lvl="1"/>
            <a:r>
              <a:rPr lang="en-US" altLang="ko-KR"/>
              <a:t>If a node accidentally neglect to release token, recovery must be invoked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21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4C54-3B56-4338-BE06-DBF7BBD8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Services of Link Layer #1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03A9A-C502-4BCE-AF16-51DA0352A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Basic service: move a datagram from one node to adjacent node over link</a:t>
            </a:r>
          </a:p>
          <a:p>
            <a:r>
              <a:rPr lang="en-US" altLang="ko-KR"/>
              <a:t>Possible services by link-layer protocol</a:t>
            </a:r>
          </a:p>
          <a:p>
            <a:pPr lvl="1"/>
            <a:r>
              <a:rPr lang="en-US" altLang="ko-KR"/>
              <a:t>Framing</a:t>
            </a:r>
          </a:p>
          <a:p>
            <a:pPr lvl="2"/>
            <a:r>
              <a:rPr lang="en-US" altLang="ko-KR"/>
              <a:t>Encapsulate each network-layer datagram within a link-layer frame</a:t>
            </a:r>
          </a:p>
          <a:p>
            <a:pPr lvl="1"/>
            <a:r>
              <a:rPr lang="en-US" altLang="ko-KR"/>
              <a:t>Link access</a:t>
            </a:r>
          </a:p>
          <a:p>
            <a:pPr lvl="2"/>
            <a:r>
              <a:rPr lang="en-US" altLang="ko-KR"/>
              <a:t>Medium Access Control(MAC) protocol specifies rules by which frame is transmitted onto link</a:t>
            </a:r>
          </a:p>
          <a:p>
            <a:pPr lvl="2"/>
            <a:r>
              <a:rPr lang="en-US" altLang="ko-KR"/>
              <a:t>When multiple nodes share a single broadcast link</a:t>
            </a:r>
          </a:p>
          <a:p>
            <a:pPr lvl="3"/>
            <a:r>
              <a:rPr lang="en-US" altLang="ko-KR"/>
              <a:t>MAC protocol serve to coordinate frame transmission of many nodes</a:t>
            </a:r>
          </a:p>
          <a:p>
            <a:pPr lvl="1"/>
            <a:r>
              <a:rPr lang="en-US" altLang="ko-KR"/>
              <a:t>Reliable delivery</a:t>
            </a:r>
          </a:p>
          <a:p>
            <a:pPr lvl="2"/>
            <a:r>
              <a:rPr lang="en-US" altLang="ko-KR"/>
              <a:t>Guarantee to move each network-layer datagram across the link without error</a:t>
            </a:r>
          </a:p>
          <a:p>
            <a:pPr lvl="2"/>
            <a:r>
              <a:rPr lang="en-US" altLang="ko-KR"/>
              <a:t>Often used for links that are prone to high error rates with goal of correcting error locally</a:t>
            </a:r>
          </a:p>
          <a:p>
            <a:pPr lvl="3"/>
            <a:r>
              <a:rPr lang="en-US" altLang="ko-KR"/>
              <a:t>E.g., wireless link</a:t>
            </a:r>
          </a:p>
          <a:p>
            <a:pPr marL="1371566" lvl="3" indent="0">
              <a:buNone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7110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91B9A-B54B-4F27-B773-DE4DAED4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DOCSIS: The Link-Layer Protocol for Cable Internet Access #1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3BD84-63A1-4E4A-BC7B-A4BA395B05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Cable access network </a:t>
            </a:r>
          </a:p>
          <a:p>
            <a:pPr lvl="1"/>
            <a:r>
              <a:rPr lang="en-US" altLang="ko-KR"/>
              <a:t>Connect residential cable modems to Cable Modem Termination System(CMTS)</a:t>
            </a:r>
          </a:p>
          <a:p>
            <a:r>
              <a:rPr lang="en-US" altLang="ko-KR"/>
              <a:t>Use </a:t>
            </a:r>
            <a:r>
              <a:rPr lang="en-US" altLang="ko-KR" b="1"/>
              <a:t>FDM</a:t>
            </a:r>
          </a:p>
          <a:p>
            <a:pPr lvl="1"/>
            <a:r>
              <a:rPr lang="en-US" altLang="ko-KR"/>
              <a:t>To divide downstream/upstream network segments into multiple frequency channels</a:t>
            </a:r>
          </a:p>
          <a:p>
            <a:r>
              <a:rPr lang="en-US" altLang="ko-KR"/>
              <a:t>Each upstream channel is divided into intervals of time(</a:t>
            </a:r>
            <a:r>
              <a:rPr lang="en-US" altLang="ko-KR" b="1"/>
              <a:t>TDM</a:t>
            </a:r>
            <a:r>
              <a:rPr lang="en-US" altLang="ko-KR"/>
              <a:t>-like)</a:t>
            </a:r>
          </a:p>
          <a:p>
            <a:pPr lvl="1"/>
            <a:r>
              <a:rPr lang="en-US" altLang="ko-KR"/>
              <a:t>Since collision can occur in upstream</a:t>
            </a:r>
          </a:p>
          <a:p>
            <a:pPr lvl="1"/>
            <a:r>
              <a:rPr lang="en-US" altLang="ko-KR"/>
              <a:t>CTMS explicitly grants permission to individual modems to transmit during slots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409620D-D215-4448-97B8-21DF320BC5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28530"/>
            <a:ext cx="5891278" cy="3264959"/>
          </a:xfrm>
        </p:spPr>
      </p:pic>
    </p:spTree>
    <p:extLst>
      <p:ext uri="{BB962C8B-B14F-4D97-AF65-F5344CB8AC3E}">
        <p14:creationId xmlns:p14="http://schemas.microsoft.com/office/powerpoint/2010/main" val="607702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91B9A-B54B-4F27-B773-DE4DAED4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DOCSIS: The Link-Layer Protocol for Cable Internet Access #2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3BD84-63A1-4E4A-BC7B-A4BA395B05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Mini-slot-request frames are transmitted in </a:t>
            </a:r>
            <a:r>
              <a:rPr lang="en-US" altLang="ko-KR" b="1" dirty="0"/>
              <a:t>random access </a:t>
            </a:r>
            <a:r>
              <a:rPr lang="en-US" altLang="ko-KR" dirty="0"/>
              <a:t>manner</a:t>
            </a:r>
          </a:p>
          <a:p>
            <a:pPr lvl="1"/>
            <a:r>
              <a:rPr lang="en-US" altLang="ko-KR" dirty="0"/>
              <a:t>During special set of interval mini-slots</a:t>
            </a:r>
          </a:p>
          <a:p>
            <a:pPr lvl="1"/>
            <a:r>
              <a:rPr lang="en-US" altLang="ko-KR" dirty="0"/>
              <a:t>By this request, CMTS can know which cable modems have data to send</a:t>
            </a:r>
          </a:p>
          <a:p>
            <a:r>
              <a:rPr lang="en-US" altLang="ko-KR" dirty="0"/>
              <a:t>Cable Modem assumes</a:t>
            </a:r>
          </a:p>
          <a:p>
            <a:pPr lvl="1"/>
            <a:r>
              <a:rPr lang="en-US" altLang="ko-KR" dirty="0"/>
              <a:t>Collision,</a:t>
            </a:r>
          </a:p>
          <a:p>
            <a:pPr lvl="2"/>
            <a:r>
              <a:rPr lang="en-US" altLang="ko-KR" dirty="0"/>
              <a:t>If no message received in downstream channel</a:t>
            </a:r>
          </a:p>
          <a:p>
            <a:pPr lvl="2"/>
            <a:r>
              <a:rPr lang="en-US" altLang="ko-KR" dirty="0"/>
              <a:t>Use binary exponential backoff to defer retransmission of request</a:t>
            </a:r>
          </a:p>
          <a:p>
            <a:r>
              <a:rPr lang="en-US" altLang="ko-KR" dirty="0"/>
              <a:t>CMTS allocate time slot to each modems </a:t>
            </a:r>
            <a:r>
              <a:rPr lang="en-US" altLang="ko-KR" b="1" dirty="0"/>
              <a:t>centrally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409620D-D215-4448-97B8-21DF320BC5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28530"/>
            <a:ext cx="5891278" cy="3264959"/>
          </a:xfrm>
        </p:spPr>
      </p:pic>
    </p:spTree>
    <p:extLst>
      <p:ext uri="{BB962C8B-B14F-4D97-AF65-F5344CB8AC3E}">
        <p14:creationId xmlns:p14="http://schemas.microsoft.com/office/powerpoint/2010/main" val="23012600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F645BC5-9FAE-4CB7-A0E0-7FAA9893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5.4 Switched local area networks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E4D6B1-3339-4061-88A2-A42A80D8D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986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1E51B-C8C5-44F8-8828-F8DFFDAA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MAC Address and</a:t>
            </a:r>
            <a:r>
              <a:rPr lang="ko-KR" altLang="en-US"/>
              <a:t> </a:t>
            </a:r>
            <a:r>
              <a:rPr lang="en-US" altLang="ko-KR"/>
              <a:t>its Feature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FB81914-5FD5-4B5F-82AC-162C0544FC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/>
                  <a:t>Hosts and routers have link-layer address in network interfaces</a:t>
                </a:r>
              </a:p>
              <a:p>
                <a:r>
                  <a:rPr lang="en-US" altLang="ko-KR"/>
                  <a:t>Link-layer switches do not have link-layer addresses</a:t>
                </a:r>
              </a:p>
              <a:p>
                <a:pPr lvl="1"/>
                <a:r>
                  <a:rPr lang="en-US" altLang="ko-KR"/>
                  <a:t>Because job of link-layer switch is to carry datagrams between hosts and routers</a:t>
                </a:r>
              </a:p>
              <a:p>
                <a:r>
                  <a:rPr lang="en-US" altLang="ko-KR"/>
                  <a:t>Link-layer address is called to MAC address</a:t>
                </a:r>
              </a:p>
              <a:p>
                <a:pPr lvl="1"/>
                <a:r>
                  <a:rPr lang="en-US" altLang="ko-KR"/>
                  <a:t>6 bytes long and expressed in hexadecimal notation</a:t>
                </a:r>
              </a:p>
              <a:p>
                <a:pPr lvl="1"/>
                <a:r>
                  <a:rPr lang="en-US" altLang="ko-KR"/>
                  <a:t>Designed to be permanent</a:t>
                </a:r>
              </a:p>
              <a:p>
                <a:r>
                  <a:rPr lang="en-US" altLang="ko-KR"/>
                  <a:t>No two adapters have same address</a:t>
                </a:r>
              </a:p>
              <a:p>
                <a:pPr lvl="1"/>
                <a:r>
                  <a:rPr lang="en-US" altLang="ko-KR"/>
                  <a:t>IEEE allocate chunk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p>
                    </m:sSup>
                  </m:oMath>
                </a14:m>
                <a:r>
                  <a:rPr lang="en-US" altLang="ko-KR"/>
                  <a:t>addresses by fixing first 24 bits </a:t>
                </a:r>
              </a:p>
              <a:p>
                <a:pPr lvl="1"/>
                <a:r>
                  <a:rPr lang="en-US" altLang="ko-KR"/>
                  <a:t>And let company create unique combinations of last 24 bits for each adapter</a:t>
                </a:r>
              </a:p>
              <a:p>
                <a:r>
                  <a:rPr lang="en-US" altLang="ko-KR"/>
                  <a:t>MAC address has a flat structure and doesn’t change where adapter goes</a:t>
                </a:r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FB81914-5FD5-4B5F-82AC-162C0544FC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328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339B4-C057-4C6C-BBFB-D50192DC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Reason of MAC Address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BD3634-0B1E-4E9D-80FC-6A734D6A0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LANs are designed for arbitrary network protocols</a:t>
            </a:r>
          </a:p>
          <a:p>
            <a:pPr lvl="1"/>
            <a:r>
              <a:rPr lang="en-US" altLang="ko-KR" dirty="0"/>
              <a:t>With MAC address, can support other network protocols</a:t>
            </a:r>
          </a:p>
          <a:p>
            <a:r>
              <a:rPr lang="en-US" altLang="ko-KR" dirty="0"/>
              <a:t>If network address is used instead of MAC address,</a:t>
            </a:r>
          </a:p>
          <a:p>
            <a:pPr lvl="1"/>
            <a:r>
              <a:rPr lang="en-US" altLang="ko-KR" dirty="0"/>
              <a:t>Must be changed whenever adapter is moved</a:t>
            </a:r>
          </a:p>
          <a:p>
            <a:r>
              <a:rPr lang="en-US" altLang="ko-KR" dirty="0"/>
              <a:t>Separate address needed for separate layered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20459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D6C1E-8DD3-42AD-870B-22FEEBF4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Sending/Receiving a Frame Using MAC Address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4544EC-DB2C-4EC3-8C8E-26358931B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When adapter want to send a frame</a:t>
            </a:r>
          </a:p>
          <a:p>
            <a:pPr lvl="1"/>
            <a:r>
              <a:rPr lang="en-US" altLang="ko-KR"/>
              <a:t>Adapter construct link-layer frame containing destination’s MAC address</a:t>
            </a:r>
          </a:p>
          <a:p>
            <a:pPr lvl="2"/>
            <a:r>
              <a:rPr lang="en-US" altLang="ko-KR"/>
              <a:t>For sending to all other adapters, set FF-FF-FF-FF-FF-FF</a:t>
            </a:r>
          </a:p>
          <a:p>
            <a:pPr lvl="1"/>
            <a:r>
              <a:rPr lang="en-US" altLang="ko-KR"/>
              <a:t>Send frame into LAN</a:t>
            </a:r>
          </a:p>
          <a:p>
            <a:pPr lvl="1"/>
            <a:r>
              <a:rPr lang="en-US" altLang="ko-KR"/>
              <a:t>Switch broadcast incoming frame onto all of its interfaces</a:t>
            </a:r>
          </a:p>
          <a:p>
            <a:r>
              <a:rPr lang="en-US" altLang="ko-KR"/>
              <a:t>When adapter receive a frame</a:t>
            </a:r>
          </a:p>
          <a:p>
            <a:pPr lvl="1"/>
            <a:r>
              <a:rPr lang="en-US" altLang="ko-KR"/>
              <a:t>Check whether destination MAC address in frame matches its own MAC address</a:t>
            </a:r>
          </a:p>
          <a:p>
            <a:pPr lvl="1"/>
            <a:r>
              <a:rPr lang="en-US" altLang="ko-KR"/>
              <a:t>If match,</a:t>
            </a:r>
          </a:p>
          <a:p>
            <a:pPr lvl="2"/>
            <a:r>
              <a:rPr lang="en-US" altLang="ko-KR"/>
              <a:t>Adapter extract datagram and pass it up the protocol stack</a:t>
            </a:r>
          </a:p>
          <a:p>
            <a:pPr lvl="1"/>
            <a:r>
              <a:rPr lang="en-US" altLang="ko-KR"/>
              <a:t>Otherwise,</a:t>
            </a:r>
          </a:p>
          <a:p>
            <a:pPr lvl="2"/>
            <a:r>
              <a:rPr lang="en-US" altLang="ko-KR"/>
              <a:t>Discard frame without passing up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5894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5E99B-C1E2-4313-A8D3-CD980A8B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Address Resolution Protocol(ARP)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E83A7B-A5B6-42E2-87B5-4C60E5A4B2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To</a:t>
            </a:r>
            <a:r>
              <a:rPr lang="ko-KR" altLang="en-US"/>
              <a:t> </a:t>
            </a:r>
            <a:r>
              <a:rPr lang="en-US" altLang="ko-KR"/>
              <a:t>send</a:t>
            </a:r>
            <a:r>
              <a:rPr lang="ko-KR" altLang="en-US"/>
              <a:t> </a:t>
            </a:r>
            <a:r>
              <a:rPr lang="en-US" altLang="ko-KR"/>
              <a:t>datagram,</a:t>
            </a:r>
          </a:p>
          <a:p>
            <a:pPr lvl="1"/>
            <a:r>
              <a:rPr lang="en-US" altLang="ko-KR"/>
              <a:t>Source must give its adapter IP datagram and MAC address for destination</a:t>
            </a:r>
          </a:p>
          <a:p>
            <a:r>
              <a:rPr lang="en-US" altLang="ko-KR"/>
              <a:t>How sender determine MAC address?</a:t>
            </a:r>
          </a:p>
          <a:p>
            <a:pPr lvl="1"/>
            <a:r>
              <a:rPr lang="en-US" altLang="ko-KR"/>
              <a:t>Use ARP</a:t>
            </a:r>
          </a:p>
          <a:p>
            <a:pPr lvl="1"/>
            <a:r>
              <a:rPr lang="en-US" altLang="ko-KR"/>
              <a:t>Sender provides its ARP module IP address, and ARP module return MAC address</a:t>
            </a:r>
          </a:p>
          <a:p>
            <a:r>
              <a:rPr lang="en-US" altLang="ko-KR"/>
              <a:t>ARP resolve IP addresses only for hosts and router interfaces</a:t>
            </a:r>
          </a:p>
          <a:p>
            <a:pPr lvl="1"/>
            <a:r>
              <a:rPr lang="en-US" altLang="ko-KR"/>
              <a:t>On the same subnet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49F6095-3D98-411C-B3B6-F82FDC99FD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1967024"/>
            <a:ext cx="5926775" cy="3891944"/>
          </a:xfrm>
        </p:spPr>
      </p:pic>
    </p:spTree>
    <p:extLst>
      <p:ext uri="{BB962C8B-B14F-4D97-AF65-F5344CB8AC3E}">
        <p14:creationId xmlns:p14="http://schemas.microsoft.com/office/powerpoint/2010/main" val="133877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0B0CA-E2D6-49B7-8073-0C4D046C6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ARP Works inside of Subnet?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B1B17-D58D-483E-A740-8FF784E729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Host and router have ARP table in memory</a:t>
            </a:r>
          </a:p>
          <a:p>
            <a:pPr lvl="1"/>
            <a:r>
              <a:rPr lang="en-US" altLang="ko-KR" dirty="0"/>
              <a:t>Contain mapping of IP addresses to MAC addresses</a:t>
            </a:r>
          </a:p>
          <a:p>
            <a:pPr lvl="1"/>
            <a:r>
              <a:rPr lang="en-US" altLang="ko-KR" dirty="0"/>
              <a:t>Also, contain time-to-live(TTL)</a:t>
            </a:r>
          </a:p>
          <a:p>
            <a:pPr lvl="2"/>
            <a:r>
              <a:rPr lang="en-US" altLang="ko-KR" dirty="0"/>
              <a:t>Indicate when each mapping will be deleted</a:t>
            </a:r>
          </a:p>
          <a:p>
            <a:pPr lvl="1"/>
            <a:r>
              <a:rPr lang="en-US" altLang="ko-KR" dirty="0"/>
              <a:t>Not necessarily contain entry for all hosts and routers on subnet</a:t>
            </a:r>
          </a:p>
          <a:p>
            <a:r>
              <a:rPr lang="en-US" altLang="ko-KR" dirty="0"/>
              <a:t>What if ARP table doesn’t have entry for destination?</a:t>
            </a:r>
          </a:p>
          <a:p>
            <a:pPr lvl="1"/>
            <a:r>
              <a:rPr lang="en-US" altLang="ko-KR" dirty="0"/>
              <a:t>Use ARP protocol to resolve address</a:t>
            </a:r>
          </a:p>
          <a:p>
            <a:pPr lvl="1"/>
            <a:r>
              <a:rPr lang="en-US" altLang="ko-KR" dirty="0"/>
              <a:t>Sender construct ARP query packet</a:t>
            </a:r>
          </a:p>
          <a:p>
            <a:pPr lvl="2"/>
            <a:r>
              <a:rPr lang="en-US" altLang="ko-KR" dirty="0"/>
              <a:t>Query all other hosts and routers on subnet to determine MAC address</a:t>
            </a:r>
          </a:p>
          <a:p>
            <a:pPr lvl="2"/>
            <a:r>
              <a:rPr lang="en-US" altLang="ko-KR" dirty="0"/>
              <a:t>Use broadcast address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027FC61-DEBB-4F5D-BB45-0E07BEEBF1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1" y="1228347"/>
            <a:ext cx="5894565" cy="1194555"/>
          </a:xfr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2D26989-E580-44F9-954B-DAC02E2B2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638" y="3007483"/>
            <a:ext cx="5302828" cy="3482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1D4F1-982F-437C-833B-1B4C3DCAE123}"/>
              </a:ext>
            </a:extLst>
          </p:cNvPr>
          <p:cNvSpPr txBox="1"/>
          <p:nvPr/>
        </p:nvSpPr>
        <p:spPr>
          <a:xfrm>
            <a:off x="7708605" y="2422902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Consolas" panose="020B0609020204030204" pitchFamily="49" charset="0"/>
              </a:rPr>
              <a:t>ARP table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017BA0-A192-4639-86E7-1F204D7C15F8}"/>
              </a:ext>
            </a:extLst>
          </p:cNvPr>
          <p:cNvSpPr txBox="1"/>
          <p:nvPr/>
        </p:nvSpPr>
        <p:spPr>
          <a:xfrm>
            <a:off x="7892903" y="6432340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Consolas" panose="020B0609020204030204" pitchFamily="49" charset="0"/>
              </a:rPr>
              <a:t>Subnet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323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A99CF-D290-4BC6-AA07-4F2F33E81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Features</a:t>
            </a:r>
            <a:r>
              <a:rPr lang="ko-KR" altLang="en-US"/>
              <a:t> </a:t>
            </a:r>
            <a:r>
              <a:rPr lang="en-US" altLang="ko-KR"/>
              <a:t>of</a:t>
            </a:r>
            <a:r>
              <a:rPr lang="ko-KR" altLang="en-US"/>
              <a:t> </a:t>
            </a:r>
            <a:r>
              <a:rPr lang="en-US" altLang="ko-KR"/>
              <a:t>ARP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5B8B5-5FE2-4DCF-ADC3-311AD1085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Query ARP message is sent within broadcast frame</a:t>
            </a:r>
          </a:p>
          <a:p>
            <a:pPr lvl="1"/>
            <a:r>
              <a:rPr lang="en-US" altLang="ko-KR"/>
              <a:t>Whereas response ARP message is sent within standard frame</a:t>
            </a:r>
          </a:p>
          <a:p>
            <a:r>
              <a:rPr lang="en-US" altLang="ko-KR"/>
              <a:t>ARP is plug-and-play protocol</a:t>
            </a:r>
          </a:p>
          <a:p>
            <a:pPr lvl="1"/>
            <a:r>
              <a:rPr lang="en-US" altLang="ko-KR"/>
              <a:t>ARP table gets built automatically</a:t>
            </a:r>
          </a:p>
          <a:p>
            <a:r>
              <a:rPr lang="en-US" altLang="ko-KR"/>
              <a:t>ARP straddles boundary between link and network layers</a:t>
            </a:r>
          </a:p>
        </p:txBody>
      </p:sp>
    </p:spTree>
    <p:extLst>
      <p:ext uri="{BB962C8B-B14F-4D97-AF65-F5344CB8AC3E}">
        <p14:creationId xmlns:p14="http://schemas.microsoft.com/office/powerpoint/2010/main" val="13823404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F67CE-C459-43ED-9584-A002205CF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Sending</a:t>
            </a:r>
            <a:r>
              <a:rPr lang="ko-KR" altLang="en-US"/>
              <a:t> </a:t>
            </a:r>
            <a:r>
              <a:rPr lang="en-US" altLang="ko-KR"/>
              <a:t>a Datagram off the Subnet #1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F180E5-C454-4642-9525-A331DEEEAA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Host on subnet 1 send a datagram to host on subnet 2</a:t>
            </a:r>
          </a:p>
          <a:p>
            <a:pPr lvl="1"/>
            <a:r>
              <a:rPr lang="en-US" altLang="ko-KR"/>
              <a:t>From 111.111.111.111 to 222.222.222.222</a:t>
            </a:r>
          </a:p>
          <a:p>
            <a:r>
              <a:rPr lang="en-US" altLang="ko-KR"/>
              <a:t>Procedure</a:t>
            </a:r>
          </a:p>
          <a:p>
            <a:pPr marL="687600" lvl="1" indent="-273600">
              <a:buFont typeface="+mj-lt"/>
              <a:buAutoNum type="arabicPeriod"/>
            </a:pPr>
            <a:r>
              <a:rPr lang="en-US" altLang="ko-KR"/>
              <a:t>Datagram must first be sent to router interface 111.111.111.110</a:t>
            </a:r>
          </a:p>
          <a:p>
            <a:pPr lvl="2"/>
            <a:r>
              <a:rPr lang="en-US" altLang="ko-KR"/>
              <a:t>IP address of first-hop router</a:t>
            </a:r>
          </a:p>
          <a:p>
            <a:pPr lvl="2"/>
            <a:r>
              <a:rPr lang="en-US" altLang="ko-KR"/>
              <a:t>So, appropriate MAC address is E6-E9-00-17-BB-4B</a:t>
            </a:r>
          </a:p>
          <a:p>
            <a:pPr lvl="3"/>
            <a:r>
              <a:rPr lang="en-US" altLang="ko-KR"/>
              <a:t>Obtained by ARP</a:t>
            </a:r>
          </a:p>
          <a:p>
            <a:pPr marL="687600" lvl="1" indent="-273600">
              <a:buFont typeface="+mj-lt"/>
              <a:buAutoNum type="arabicPeriod"/>
            </a:pPr>
            <a:r>
              <a:rPr lang="en-US" altLang="ko-KR"/>
              <a:t>Router adapter on subnet 1 passes the frame to network layer</a:t>
            </a:r>
          </a:p>
          <a:p>
            <a:pPr marL="687600" lvl="1" indent="-273600">
              <a:buFont typeface="+mj-lt"/>
              <a:buAutoNum type="arabicPeriod"/>
            </a:pPr>
            <a:r>
              <a:rPr lang="en-US" altLang="ko-KR"/>
              <a:t>And forward into correct interface by forwarding table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F5354F6-529D-48A2-906A-40C91DD8C9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3125973"/>
            <a:ext cx="6000919" cy="1815506"/>
          </a:xfrm>
        </p:spPr>
      </p:pic>
    </p:spTree>
    <p:extLst>
      <p:ext uri="{BB962C8B-B14F-4D97-AF65-F5344CB8AC3E}">
        <p14:creationId xmlns:p14="http://schemas.microsoft.com/office/powerpoint/2010/main" val="34536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4C54-3B56-4338-BE06-DBF7BBD8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Services of Link Layer #2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03A9A-C502-4BCE-AF16-51DA0352A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(Cont.) Possible services by link-layer protocol</a:t>
            </a:r>
          </a:p>
          <a:p>
            <a:pPr lvl="1"/>
            <a:r>
              <a:rPr lang="en-US" altLang="ko-KR" dirty="0"/>
              <a:t>Error detection and correction</a:t>
            </a:r>
          </a:p>
          <a:p>
            <a:pPr lvl="2"/>
            <a:r>
              <a:rPr lang="en-US" altLang="ko-KR" dirty="0"/>
              <a:t>Bit errors are introduced by signal attenuation and electro-magnetic noise</a:t>
            </a:r>
          </a:p>
          <a:p>
            <a:pPr lvl="2"/>
            <a:r>
              <a:rPr lang="en-US" altLang="ko-KR" dirty="0"/>
              <a:t>Error detection is usually more sophisticated and implemented in hardware</a:t>
            </a:r>
          </a:p>
          <a:p>
            <a:pPr lvl="2"/>
            <a:r>
              <a:rPr lang="en-US" altLang="ko-KR" dirty="0"/>
              <a:t>For error correction, </a:t>
            </a:r>
          </a:p>
          <a:p>
            <a:pPr lvl="3"/>
            <a:r>
              <a:rPr lang="en-US" altLang="ko-KR" dirty="0"/>
              <a:t>Receiver detect bit error in frame</a:t>
            </a:r>
          </a:p>
          <a:p>
            <a:pPr lvl="3"/>
            <a:r>
              <a:rPr lang="en-US" altLang="ko-KR" dirty="0"/>
              <a:t>And also, determine where in frame errors have occurred</a:t>
            </a:r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7712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F67CE-C459-43ED-9584-A002205CF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Sending</a:t>
            </a:r>
            <a:r>
              <a:rPr lang="ko-KR" altLang="en-US"/>
              <a:t> </a:t>
            </a:r>
            <a:r>
              <a:rPr lang="en-US" altLang="ko-KR"/>
              <a:t>a Datagram off the Subnet #2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F180E5-C454-4642-9525-A331DEEEAA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(Cont.) Procedure</a:t>
            </a:r>
          </a:p>
          <a:p>
            <a:pPr marL="687600" lvl="1" indent="-273600">
              <a:buFont typeface="+mj-lt"/>
              <a:buAutoNum type="arabicPeriod" startAt="4"/>
            </a:pPr>
            <a:r>
              <a:rPr lang="en-US" altLang="ko-KR"/>
              <a:t>On forwarded interface</a:t>
            </a:r>
          </a:p>
          <a:p>
            <a:pPr marL="1144800" lvl="2" indent="-230400">
              <a:buFont typeface="+mj-lt"/>
              <a:buAutoNum type="arabicPeriod"/>
            </a:pPr>
            <a:r>
              <a:rPr lang="en-US" altLang="ko-KR"/>
              <a:t>Send datagram into adapter</a:t>
            </a:r>
          </a:p>
          <a:p>
            <a:pPr marL="1144800" lvl="2" indent="-230400">
              <a:buFont typeface="+mj-lt"/>
              <a:buAutoNum type="arabicPeriod"/>
            </a:pPr>
            <a:r>
              <a:rPr lang="en-US" altLang="ko-KR"/>
              <a:t>Encapsulate datagram into new frame</a:t>
            </a:r>
          </a:p>
          <a:p>
            <a:pPr lvl="3"/>
            <a:r>
              <a:rPr lang="en-US" altLang="ko-KR"/>
              <a:t>At this time, use MAC address of ultimate destination</a:t>
            </a:r>
          </a:p>
          <a:p>
            <a:pPr lvl="3"/>
            <a:r>
              <a:rPr lang="en-US" altLang="ko-KR"/>
              <a:t>Obtained by ARP</a:t>
            </a:r>
          </a:p>
          <a:p>
            <a:pPr marL="1144800" lvl="2" indent="-230400">
              <a:buFont typeface="+mj-lt"/>
              <a:buAutoNum type="arabicPeriod"/>
            </a:pPr>
            <a:r>
              <a:rPr lang="en-US" altLang="ko-KR"/>
              <a:t>Send frame into subnet2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F5354F6-529D-48A2-906A-40C91DD8C9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3125973"/>
            <a:ext cx="6000919" cy="1815506"/>
          </a:xfrm>
        </p:spPr>
      </p:pic>
    </p:spTree>
    <p:extLst>
      <p:ext uri="{BB962C8B-B14F-4D97-AF65-F5344CB8AC3E}">
        <p14:creationId xmlns:p14="http://schemas.microsoft.com/office/powerpoint/2010/main" val="28593244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FF679-EA34-4A29-993C-A0CE42CF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 of Layers #Transport 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C9969A-D4CB-497A-BBFB-8DD98DCD9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Operates on end-to-end hosts</a:t>
            </a:r>
          </a:p>
          <a:p>
            <a:r>
              <a:rPr lang="en-US" altLang="ko-KR" dirty="0"/>
              <a:t>In charge of sending network packets into appropriate applications</a:t>
            </a:r>
          </a:p>
          <a:p>
            <a:pPr lvl="1"/>
            <a:r>
              <a:rPr lang="en-US" altLang="ko-KR" dirty="0"/>
              <a:t>Via socket</a:t>
            </a:r>
          </a:p>
          <a:p>
            <a:r>
              <a:rPr lang="en-US" altLang="ko-KR" dirty="0"/>
              <a:t>In charge of congestion control</a:t>
            </a:r>
          </a:p>
          <a:p>
            <a:pPr lvl="1"/>
            <a:r>
              <a:rPr lang="en-US" altLang="ko-KR" dirty="0"/>
              <a:t>For the circumstances packet loss/error occurs</a:t>
            </a:r>
          </a:p>
          <a:p>
            <a:r>
              <a:rPr lang="en-US" altLang="ko-KR" dirty="0"/>
              <a:t>Don’t have any idea of how layer below works</a:t>
            </a:r>
          </a:p>
          <a:p>
            <a:r>
              <a:rPr lang="en-US" altLang="ko-KR" dirty="0"/>
              <a:t>Provide logical connection to applications from other hosts</a:t>
            </a:r>
          </a:p>
          <a:p>
            <a:pPr lvl="1"/>
            <a:r>
              <a:rPr lang="en-US" altLang="ko-KR" dirty="0"/>
              <a:t>Making Developer’s job much easier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582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FF679-EA34-4A29-993C-A0CE42CF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 of Layers #Network 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C9969A-D4CB-497A-BBFB-8DD98DCD9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 charge of setting paths using routing algorithm</a:t>
            </a:r>
          </a:p>
          <a:p>
            <a:r>
              <a:rPr lang="en-US" altLang="ko-KR" dirty="0"/>
              <a:t>In charge of interconnecting over the world</a:t>
            </a:r>
          </a:p>
          <a:p>
            <a:r>
              <a:rPr lang="en-US" altLang="ko-KR" dirty="0"/>
              <a:t>For IP protocol, IP address is specified</a:t>
            </a:r>
          </a:p>
          <a:p>
            <a:r>
              <a:rPr lang="en-US" altLang="ko-KR" dirty="0"/>
              <a:t>Layer for large range of sending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4611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FF679-EA34-4A29-993C-A0CE42CF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 of Layers #Link 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C9969A-D4CB-497A-BBFB-8DD98DCD9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 charge of sending between links and links</a:t>
            </a:r>
          </a:p>
          <a:p>
            <a:r>
              <a:rPr lang="en-US" altLang="ko-KR" dirty="0"/>
              <a:t>Solve broadcast channel problem if solved by several hosts at the same time</a:t>
            </a:r>
          </a:p>
          <a:p>
            <a:r>
              <a:rPr lang="en-US" altLang="ko-KR" dirty="0"/>
              <a:t>Represent device’s address by MAC address</a:t>
            </a:r>
          </a:p>
          <a:p>
            <a:r>
              <a:rPr lang="en-US" altLang="ko-KR" dirty="0"/>
              <a:t>Several protocol is provided to avoid signal interference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9205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FA258-E571-4A20-8347-9C1A6EAE5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Conclusion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288272-0B29-4A6B-9BAC-E65D754E4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Understand link layer services and implementation</a:t>
            </a:r>
          </a:p>
          <a:p>
            <a:r>
              <a:rPr lang="en-US" altLang="ko-KR" dirty="0"/>
              <a:t>Three error detection techniques</a:t>
            </a:r>
          </a:p>
          <a:p>
            <a:pPr lvl="1"/>
            <a:r>
              <a:rPr lang="en-US" altLang="ko-KR" dirty="0"/>
              <a:t>Parity check</a:t>
            </a:r>
          </a:p>
          <a:p>
            <a:pPr lvl="1"/>
            <a:r>
              <a:rPr lang="en-US" altLang="ko-KR" dirty="0" err="1"/>
              <a:t>Checksumming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CRC code</a:t>
            </a:r>
            <a:endParaRPr lang="ko-KR" altLang="en-US" dirty="0"/>
          </a:p>
          <a:p>
            <a:r>
              <a:rPr lang="en-US" altLang="ko-KR" dirty="0"/>
              <a:t>Multiple Access Problem</a:t>
            </a:r>
          </a:p>
          <a:p>
            <a:pPr lvl="1"/>
            <a:r>
              <a:rPr lang="en-US" altLang="ko-KR" dirty="0"/>
              <a:t>Several protocols</a:t>
            </a:r>
          </a:p>
          <a:p>
            <a:r>
              <a:rPr lang="en-US" altLang="ko-KR" dirty="0"/>
              <a:t>MAC Address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6538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DFDF4-10CC-465F-A303-E20B9DD5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Link-Layer Implementation in Hardware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B39DE7-D62B-4D11-A6A6-EEE27B73E2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For most part, link layer is implemented in network adapter</a:t>
            </a:r>
          </a:p>
          <a:p>
            <a:pPr lvl="1"/>
            <a:r>
              <a:rPr lang="en-US" altLang="ko-KR"/>
              <a:t>Known as Network Interface Card(NIC)</a:t>
            </a:r>
          </a:p>
          <a:p>
            <a:pPr lvl="1"/>
            <a:r>
              <a:rPr lang="en-US" altLang="ko-KR"/>
              <a:t>Attached to host’s bus</a:t>
            </a:r>
          </a:p>
          <a:p>
            <a:r>
              <a:rPr lang="en-US" altLang="ko-KR"/>
              <a:t>Heart of network adapter is link-layer controller</a:t>
            </a:r>
          </a:p>
          <a:p>
            <a:pPr lvl="1"/>
            <a:r>
              <a:rPr lang="en-US" altLang="ko-KR"/>
              <a:t>Implements of many link-layer services</a:t>
            </a:r>
          </a:p>
          <a:p>
            <a:pPr lvl="1"/>
            <a:r>
              <a:rPr lang="en-US" altLang="ko-KR"/>
              <a:t>Framing, link access, error detection, etc.</a:t>
            </a:r>
          </a:p>
          <a:p>
            <a:r>
              <a:rPr lang="en-US" altLang="ko-KR"/>
              <a:t>Much of controller’s functionality is implemented in hardware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2E009F8-BBF2-43C6-B473-5094BAAA23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690692"/>
            <a:ext cx="5811230" cy="4451621"/>
          </a:xfrm>
        </p:spPr>
      </p:pic>
    </p:spTree>
    <p:extLst>
      <p:ext uri="{BB962C8B-B14F-4D97-AF65-F5344CB8AC3E}">
        <p14:creationId xmlns:p14="http://schemas.microsoft.com/office/powerpoint/2010/main" val="185489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DFDF4-10CC-465F-A303-E20B9DD5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Link-Layer Implementation in Software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B39DE7-D62B-4D11-A6A6-EEE27B73E2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Part of link layer is implemented in software</a:t>
            </a:r>
          </a:p>
          <a:p>
            <a:pPr lvl="1"/>
            <a:r>
              <a:rPr lang="en-US" altLang="ko-KR"/>
              <a:t>Run on host’s CPU</a:t>
            </a:r>
          </a:p>
          <a:p>
            <a:r>
              <a:rPr lang="en-US" altLang="ko-KR"/>
              <a:t>Implement high-level functionality</a:t>
            </a:r>
          </a:p>
          <a:p>
            <a:pPr lvl="1"/>
            <a:r>
              <a:rPr lang="en-US" altLang="ko-KR"/>
              <a:t>Assemble link-layer addressing information</a:t>
            </a:r>
          </a:p>
          <a:p>
            <a:pPr lvl="1"/>
            <a:r>
              <a:rPr lang="en-US" altLang="ko-KR"/>
              <a:t>Activate controller hardware</a:t>
            </a:r>
          </a:p>
          <a:p>
            <a:r>
              <a:rPr lang="en-US" altLang="ko-KR"/>
              <a:t>E.g., on receiving side,</a:t>
            </a:r>
          </a:p>
          <a:p>
            <a:pPr lvl="1"/>
            <a:r>
              <a:rPr lang="en-US" altLang="ko-KR"/>
              <a:t>Respond to controller interrupt</a:t>
            </a:r>
          </a:p>
          <a:p>
            <a:pPr lvl="1"/>
            <a:r>
              <a:rPr lang="en-US" altLang="ko-KR"/>
              <a:t>Handle error condition and pass datagram up to network layer</a:t>
            </a:r>
          </a:p>
          <a:p>
            <a:r>
              <a:rPr lang="en-US" altLang="ko-KR"/>
              <a:t>Thus, link layer is combination of HW and SW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2E009F8-BBF2-43C6-B473-5094BAAA23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690692"/>
            <a:ext cx="5811230" cy="4451621"/>
          </a:xfrm>
        </p:spPr>
      </p:pic>
    </p:spTree>
    <p:extLst>
      <p:ext uri="{BB962C8B-B14F-4D97-AF65-F5344CB8AC3E}">
        <p14:creationId xmlns:p14="http://schemas.microsoft.com/office/powerpoint/2010/main" val="3039155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F645BC5-9FAE-4CB7-A0E0-7FAA9893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5.2 Error-detection and –correction techniques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E4D6B1-3339-4061-88A2-A42A80D8D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446665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220126_QnA_강민경</Template>
  <TotalTime>85</TotalTime>
  <Words>4389</Words>
  <Application>Microsoft Office PowerPoint</Application>
  <PresentationFormat>와이드스크린</PresentationFormat>
  <Paragraphs>608</Paragraphs>
  <Slides>64</Slides>
  <Notes>26</Notes>
  <HiddenSlides>3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3" baseType="lpstr">
      <vt:lpstr>Cambria Math</vt:lpstr>
      <vt:lpstr>Arial</vt:lpstr>
      <vt:lpstr>본고딕 KR Regular</vt:lpstr>
      <vt:lpstr>Amaranth</vt:lpstr>
      <vt:lpstr>Consolas</vt:lpstr>
      <vt:lpstr>Ubuntu Condensed</vt:lpstr>
      <vt:lpstr>Britannic Bold</vt:lpstr>
      <vt:lpstr>Wingdings</vt:lpstr>
      <vt:lpstr>One List</vt:lpstr>
      <vt:lpstr>Chapter 5: The Link Layer – Links, Access, Networks, and LANs</vt:lpstr>
      <vt:lpstr>Contents</vt:lpstr>
      <vt:lpstr>5.1 Introduction to the link layer</vt:lpstr>
      <vt:lpstr>Terminology</vt:lpstr>
      <vt:lpstr>Services of Link Layer #1</vt:lpstr>
      <vt:lpstr>Services of Link Layer #2</vt:lpstr>
      <vt:lpstr>Link-Layer Implementation in Hardware</vt:lpstr>
      <vt:lpstr>Link-Layer Implementation in Software</vt:lpstr>
      <vt:lpstr>5.2 Error-detection and –correction techniques</vt:lpstr>
      <vt:lpstr>Error Detection and Correction Scenario</vt:lpstr>
      <vt:lpstr>Three Techniques for Detecting Errors</vt:lpstr>
      <vt:lpstr>Single Parity Bit Checks</vt:lpstr>
      <vt:lpstr>Two-Dimensional Parity Scheme</vt:lpstr>
      <vt:lpstr>Forward Error Correction(FEC)</vt:lpstr>
      <vt:lpstr>Checksumming Methods</vt:lpstr>
      <vt:lpstr>Different Error Handling in Each Layers</vt:lpstr>
      <vt:lpstr>Cyclic Redundancy Check(CRC) Codes</vt:lpstr>
      <vt:lpstr>CRC Calculations</vt:lpstr>
      <vt:lpstr>Error Detection of CRC</vt:lpstr>
      <vt:lpstr>5.3 Multiple access links and protocols</vt:lpstr>
      <vt:lpstr>Two Types of Network Links</vt:lpstr>
      <vt:lpstr>Multiple Access Protocol</vt:lpstr>
      <vt:lpstr>Desirable Characteristics of Multiple Access Protocol</vt:lpstr>
      <vt:lpstr>Three Categories of Multiple Access Protocol</vt:lpstr>
      <vt:lpstr>Channel Partitioning Protocols: Time-Division Multiplexing(TDM)</vt:lpstr>
      <vt:lpstr>Advantages and Drawbacks of TDM</vt:lpstr>
      <vt:lpstr>Channel Partitioning Protocols: Frequency-Division Multiplexing(FDM)</vt:lpstr>
      <vt:lpstr>Channel Partitioning Protocols: Code Division Multiple Access(CDMA)</vt:lpstr>
      <vt:lpstr>Random Access Protocols</vt:lpstr>
      <vt:lpstr>Assumption of Slotted Aloha</vt:lpstr>
      <vt:lpstr>Operation of Slotted Aloha</vt:lpstr>
      <vt:lpstr>Advantages of Slotted Aloha</vt:lpstr>
      <vt:lpstr>Two Possible Efficiency Concerns</vt:lpstr>
      <vt:lpstr>Protocol Before Slotted Aloha: Aloha</vt:lpstr>
      <vt:lpstr>Rules for CSMA</vt:lpstr>
      <vt:lpstr>Carrier Sense Multiple Access(CSMA)</vt:lpstr>
      <vt:lpstr>Carrier Sense Multiple Access with Collision Detection(CSMA/CD)</vt:lpstr>
      <vt:lpstr>Carrier Sense Multiple Access with Collision Detection(CSMA/CD)</vt:lpstr>
      <vt:lpstr>Binary Exponential Backoff</vt:lpstr>
      <vt:lpstr>Efficiency of CSMA/CD</vt:lpstr>
      <vt:lpstr>CSMA/CA</vt:lpstr>
      <vt:lpstr>CSMA/CA vs CSMA/CD</vt:lpstr>
      <vt:lpstr>Why Not Implement Collision Detection?</vt:lpstr>
      <vt:lpstr>Hidden Terminal Problem</vt:lpstr>
      <vt:lpstr>CSMA/CA Procedure</vt:lpstr>
      <vt:lpstr>Clear to Send(CTS) &amp;  Request to Send(RTS)</vt:lpstr>
      <vt:lpstr>Taking-Turns Protocols</vt:lpstr>
      <vt:lpstr>Polling Protocol</vt:lpstr>
      <vt:lpstr>Token-Passing Protocol</vt:lpstr>
      <vt:lpstr>DOCSIS: The Link-Layer Protocol for Cable Internet Access #1</vt:lpstr>
      <vt:lpstr>DOCSIS: The Link-Layer Protocol for Cable Internet Access #2</vt:lpstr>
      <vt:lpstr>5.4 Switched local area networks</vt:lpstr>
      <vt:lpstr>MAC Address and its Feature</vt:lpstr>
      <vt:lpstr>The Reason of MAC Address</vt:lpstr>
      <vt:lpstr>Sending/Receiving a Frame Using MAC Address</vt:lpstr>
      <vt:lpstr>Address Resolution Protocol(ARP)</vt:lpstr>
      <vt:lpstr>How ARP Works inside of Subnet?</vt:lpstr>
      <vt:lpstr>Features of ARP</vt:lpstr>
      <vt:lpstr>Sending a Datagram off the Subnet #1</vt:lpstr>
      <vt:lpstr>Sending a Datagram off the Subnet #2</vt:lpstr>
      <vt:lpstr>Comparison of Layers #Transport Layer</vt:lpstr>
      <vt:lpstr>Comparison of Layers #Network Layer</vt:lpstr>
      <vt:lpstr>Comparison of Layers #Link Layer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QnA</dc:title>
  <dc:creator>august99@o365.skku.edu</dc:creator>
  <cp:lastModifiedBy>손수민</cp:lastModifiedBy>
  <cp:revision>3</cp:revision>
  <cp:lastPrinted>2016-11-28T00:53:03Z</cp:lastPrinted>
  <dcterms:created xsi:type="dcterms:W3CDTF">2022-01-28T00:35:34Z</dcterms:created>
  <dcterms:modified xsi:type="dcterms:W3CDTF">2022-03-01T16:02:37Z</dcterms:modified>
</cp:coreProperties>
</file>